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52"/>
  </p:notesMasterIdLst>
  <p:handoutMasterIdLst>
    <p:handoutMasterId r:id="rId53"/>
  </p:handoutMasterIdLst>
  <p:sldIdLst>
    <p:sldId id="549" r:id="rId5"/>
    <p:sldId id="591" r:id="rId6"/>
    <p:sldId id="487" r:id="rId7"/>
    <p:sldId id="489" r:id="rId8"/>
    <p:sldId id="490" r:id="rId9"/>
    <p:sldId id="491" r:id="rId10"/>
    <p:sldId id="450" r:id="rId11"/>
    <p:sldId id="431" r:id="rId12"/>
    <p:sldId id="525" r:id="rId13"/>
    <p:sldId id="586" r:id="rId14"/>
    <p:sldId id="592" r:id="rId15"/>
    <p:sldId id="585" r:id="rId16"/>
    <p:sldId id="529" r:id="rId17"/>
    <p:sldId id="528" r:id="rId18"/>
    <p:sldId id="543" r:id="rId19"/>
    <p:sldId id="544" r:id="rId20"/>
    <p:sldId id="593" r:id="rId21"/>
    <p:sldId id="532" r:id="rId22"/>
    <p:sldId id="533" r:id="rId23"/>
    <p:sldId id="583" r:id="rId24"/>
    <p:sldId id="582" r:id="rId25"/>
    <p:sldId id="587" r:id="rId26"/>
    <p:sldId id="500" r:id="rId27"/>
    <p:sldId id="419" r:id="rId28"/>
    <p:sldId id="589" r:id="rId29"/>
    <p:sldId id="534" r:id="rId30"/>
    <p:sldId id="594" r:id="rId31"/>
    <p:sldId id="595" r:id="rId32"/>
    <p:sldId id="584" r:id="rId33"/>
    <p:sldId id="545" r:id="rId34"/>
    <p:sldId id="547" r:id="rId35"/>
    <p:sldId id="548" r:id="rId36"/>
    <p:sldId id="597" r:id="rId37"/>
    <p:sldId id="559" r:id="rId38"/>
    <p:sldId id="561" r:id="rId39"/>
    <p:sldId id="562" r:id="rId40"/>
    <p:sldId id="565" r:id="rId41"/>
    <p:sldId id="566" r:id="rId42"/>
    <p:sldId id="567" r:id="rId43"/>
    <p:sldId id="568" r:id="rId44"/>
    <p:sldId id="596" r:id="rId45"/>
    <p:sldId id="569" r:id="rId46"/>
    <p:sldId id="571" r:id="rId47"/>
    <p:sldId id="572" r:id="rId48"/>
    <p:sldId id="573" r:id="rId49"/>
    <p:sldId id="574" r:id="rId50"/>
    <p:sldId id="588" r:id="rId51"/>
  </p:sldIdLst>
  <p:sldSz cx="9144000" cy="6858000" type="screen4x3"/>
  <p:notesSz cx="9926638" cy="679767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E7820F53-E820-48E1-9645-BC6E884830A4}">
          <p14:sldIdLst>
            <p14:sldId id="549"/>
            <p14:sldId id="591"/>
            <p14:sldId id="487"/>
            <p14:sldId id="489"/>
            <p14:sldId id="490"/>
            <p14:sldId id="491"/>
            <p14:sldId id="450"/>
            <p14:sldId id="431"/>
            <p14:sldId id="525"/>
            <p14:sldId id="586"/>
            <p14:sldId id="592"/>
            <p14:sldId id="585"/>
            <p14:sldId id="529"/>
            <p14:sldId id="528"/>
            <p14:sldId id="543"/>
            <p14:sldId id="544"/>
            <p14:sldId id="593"/>
            <p14:sldId id="532"/>
            <p14:sldId id="533"/>
            <p14:sldId id="583"/>
            <p14:sldId id="582"/>
            <p14:sldId id="587"/>
            <p14:sldId id="500"/>
            <p14:sldId id="419"/>
            <p14:sldId id="589"/>
            <p14:sldId id="534"/>
            <p14:sldId id="594"/>
            <p14:sldId id="595"/>
            <p14:sldId id="584"/>
            <p14:sldId id="545"/>
            <p14:sldId id="547"/>
            <p14:sldId id="548"/>
            <p14:sldId id="597"/>
            <p14:sldId id="559"/>
            <p14:sldId id="561"/>
            <p14:sldId id="562"/>
            <p14:sldId id="565"/>
            <p14:sldId id="566"/>
            <p14:sldId id="567"/>
            <p14:sldId id="568"/>
            <p14:sldId id="596"/>
            <p14:sldId id="569"/>
            <p14:sldId id="571"/>
            <p14:sldId id="572"/>
            <p14:sldId id="573"/>
            <p14:sldId id="574"/>
            <p14:sldId id="58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IER Pascal" initials="pca" lastIdx="1" clrIdx="0"/>
  <p:cmAuthor id="1" name="WERTELAERS An" initials="aw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2BF06"/>
    <a:srgbClr val="F8D1A6"/>
    <a:srgbClr val="5EE105"/>
    <a:srgbClr val="0C03BD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825" autoAdjust="0"/>
    <p:restoredTop sz="94629" autoAdjust="0"/>
  </p:normalViewPr>
  <p:slideViewPr>
    <p:cSldViewPr>
      <p:cViewPr>
        <p:scale>
          <a:sx n="75" d="100"/>
          <a:sy n="75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3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6011A-95E1-4B26-B2D3-01D1D5FADDA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FC7BFB-295A-49FE-9DD6-0B45D692833C}">
      <dgm:prSet phldrT="[Texte]"/>
      <dgm:spPr/>
      <dgm:t>
        <a:bodyPr/>
        <a:lstStyle/>
        <a:p>
          <a:r>
            <a:rPr lang="fr-FR" dirty="0" err="1" smtClean="0">
              <a:solidFill>
                <a:srgbClr val="0000FF"/>
              </a:solidFill>
            </a:rPr>
            <a:t>Oprichting</a:t>
          </a:r>
          <a:r>
            <a:rPr lang="fr-FR" dirty="0" smtClean="0">
              <a:solidFill>
                <a:srgbClr val="0000FF"/>
              </a:solidFill>
            </a:rPr>
            <a:t> </a:t>
          </a:r>
          <a:r>
            <a:rPr lang="fr-FR" dirty="0" err="1" smtClean="0">
              <a:solidFill>
                <a:srgbClr val="0000FF"/>
              </a:solidFill>
            </a:rPr>
            <a:t>entiteit</a:t>
          </a:r>
          <a:r>
            <a:rPr lang="fr-FR" dirty="0" smtClean="0">
              <a:solidFill>
                <a:srgbClr val="0000FF"/>
              </a:solidFill>
            </a:rPr>
            <a:t> met </a:t>
          </a:r>
          <a:r>
            <a:rPr lang="fr-FR" dirty="0" err="1" smtClean="0">
              <a:solidFill>
                <a:srgbClr val="0000FF"/>
              </a:solidFill>
            </a:rPr>
            <a:t>als</a:t>
          </a:r>
          <a:r>
            <a:rPr lang="fr-FR" dirty="0" smtClean="0">
              <a:solidFill>
                <a:srgbClr val="0000FF"/>
              </a:solidFill>
            </a:rPr>
            <a:t> </a:t>
          </a:r>
          <a:r>
            <a:rPr lang="fr-FR" dirty="0" err="1" smtClean="0">
              <a:solidFill>
                <a:srgbClr val="0000FF"/>
              </a:solidFill>
            </a:rPr>
            <a:t>doel</a:t>
          </a:r>
          <a:r>
            <a:rPr lang="fr-FR" dirty="0" smtClean="0">
              <a:solidFill>
                <a:srgbClr val="0000FF"/>
              </a:solidFill>
            </a:rPr>
            <a:t> het </a:t>
          </a:r>
          <a:r>
            <a:rPr lang="fr-FR" dirty="0" err="1" smtClean="0">
              <a:solidFill>
                <a:srgbClr val="0000FF"/>
              </a:solidFill>
            </a:rPr>
            <a:t>delegeren</a:t>
          </a:r>
          <a:r>
            <a:rPr lang="fr-FR" dirty="0" smtClean="0">
              <a:solidFill>
                <a:srgbClr val="0000FF"/>
              </a:solidFill>
            </a:rPr>
            <a:t> van </a:t>
          </a:r>
          <a:r>
            <a:rPr lang="fr-FR" i="1" dirty="0" err="1" smtClean="0">
              <a:solidFill>
                <a:srgbClr val="0000FF"/>
              </a:solidFill>
            </a:rPr>
            <a:t>toezichtsopdrachten</a:t>
          </a:r>
          <a:endParaRPr lang="fr-FR" i="1" dirty="0">
            <a:solidFill>
              <a:srgbClr val="0000FF"/>
            </a:solidFill>
          </a:endParaRPr>
        </a:p>
      </dgm:t>
    </dgm:pt>
    <dgm:pt modelId="{5F92EA5F-0F45-40B4-A54B-9B12F6CD3DDC}" type="parTrans" cxnId="{59BDD595-E775-422F-8B69-7644901AB27C}">
      <dgm:prSet/>
      <dgm:spPr/>
      <dgm:t>
        <a:bodyPr/>
        <a:lstStyle/>
        <a:p>
          <a:endParaRPr lang="fr-FR"/>
        </a:p>
      </dgm:t>
    </dgm:pt>
    <dgm:pt modelId="{087440A1-167E-4103-9F22-26171C6E6B70}" type="sibTrans" cxnId="{59BDD595-E775-422F-8B69-7644901AB27C}">
      <dgm:prSet/>
      <dgm:spPr/>
      <dgm:t>
        <a:bodyPr/>
        <a:lstStyle/>
        <a:p>
          <a:endParaRPr lang="fr-FR"/>
        </a:p>
      </dgm:t>
    </dgm:pt>
    <dgm:pt modelId="{CCAF2594-F185-429E-AD2A-5E5CE015DC23}">
      <dgm:prSet phldrT="[Texte]" custT="1"/>
      <dgm:spPr/>
      <dgm:t>
        <a:bodyPr/>
        <a:lstStyle/>
        <a:p>
          <a:pPr algn="ctr"/>
          <a:r>
            <a:rPr lang="fr-FR" sz="1600" dirty="0" err="1" smtClean="0"/>
            <a:t>Artikel</a:t>
          </a:r>
          <a:r>
            <a:rPr lang="fr-FR" sz="1600" dirty="0" smtClean="0"/>
            <a:t> </a:t>
          </a:r>
          <a:r>
            <a:rPr lang="fr-FR" sz="1600" dirty="0"/>
            <a:t>14bis </a:t>
          </a:r>
          <a:r>
            <a:rPr lang="fr-FR" sz="1600" dirty="0" err="1" smtClean="0"/>
            <a:t>wet</a:t>
          </a:r>
          <a:r>
            <a:rPr lang="fr-FR" sz="1600" dirty="0" smtClean="0"/>
            <a:t> </a:t>
          </a:r>
          <a:r>
            <a:rPr lang="fr-FR" sz="1600" dirty="0"/>
            <a:t>1994 (</a:t>
          </a:r>
          <a:r>
            <a:rPr lang="fr-FR" sz="1600" dirty="0" err="1" smtClean="0"/>
            <a:t>rev</a:t>
          </a:r>
          <a:r>
            <a:rPr lang="fr-FR" sz="1600" dirty="0"/>
            <a:t>. 2017</a:t>
          </a:r>
          <a:r>
            <a:rPr lang="fr-FR" sz="1600" dirty="0" smtClean="0"/>
            <a:t>) </a:t>
          </a:r>
          <a:r>
            <a:rPr lang="fr-FR" sz="1600" dirty="0" smtClean="0">
              <a:solidFill>
                <a:srgbClr val="FF0000"/>
              </a:solidFill>
            </a:rPr>
            <a:t>7/5/2017</a:t>
          </a:r>
          <a:endParaRPr lang="fr-FR" sz="1600" dirty="0">
            <a:solidFill>
              <a:srgbClr val="FF0000"/>
            </a:solidFill>
          </a:endParaRPr>
        </a:p>
      </dgm:t>
    </dgm:pt>
    <dgm:pt modelId="{56FCA9CA-7A51-4877-A45D-8D48872C5D67}" type="parTrans" cxnId="{EBEE4713-616B-4E5C-9612-DF03C27BE63E}">
      <dgm:prSet/>
      <dgm:spPr/>
      <dgm:t>
        <a:bodyPr/>
        <a:lstStyle/>
        <a:p>
          <a:endParaRPr lang="fr-FR"/>
        </a:p>
      </dgm:t>
    </dgm:pt>
    <dgm:pt modelId="{55C19991-9738-4321-93FC-99335AEB688B}" type="sibTrans" cxnId="{EBEE4713-616B-4E5C-9612-DF03C27BE63E}">
      <dgm:prSet/>
      <dgm:spPr/>
      <dgm:t>
        <a:bodyPr/>
        <a:lstStyle/>
        <a:p>
          <a:endParaRPr lang="fr-FR"/>
        </a:p>
      </dgm:t>
    </dgm:pt>
    <dgm:pt modelId="{F32A51DA-044B-4023-9C8D-31016BE1F9C2}">
      <dgm:prSet phldrT="[Texte]"/>
      <dgm:spPr/>
      <dgm:t>
        <a:bodyPr/>
        <a:lstStyle/>
        <a:p>
          <a:r>
            <a:rPr lang="nl-NL" dirty="0" smtClean="0">
              <a:solidFill>
                <a:srgbClr val="0000FF"/>
              </a:solidFill>
            </a:rPr>
            <a:t>toezichtsopdrachten die </a:t>
          </a:r>
          <a:r>
            <a:rPr lang="nl-NL" i="1" dirty="0" smtClean="0">
              <a:solidFill>
                <a:srgbClr val="0000FF"/>
              </a:solidFill>
            </a:rPr>
            <a:t>kunnen</a:t>
          </a:r>
          <a:r>
            <a:rPr lang="nl-NL" dirty="0" smtClean="0">
              <a:solidFill>
                <a:srgbClr val="0000FF"/>
              </a:solidFill>
            </a:rPr>
            <a:t> worden toegewezen </a:t>
          </a:r>
          <a:endParaRPr lang="fr-FR" dirty="0">
            <a:solidFill>
              <a:srgbClr val="0000FF"/>
            </a:solidFill>
          </a:endParaRPr>
        </a:p>
      </dgm:t>
    </dgm:pt>
    <dgm:pt modelId="{20F9B97A-1C66-4D89-B565-885C1753538F}" type="parTrans" cxnId="{D0DD6C56-7BC7-4B54-8F85-E376B931BAD8}">
      <dgm:prSet/>
      <dgm:spPr/>
      <dgm:t>
        <a:bodyPr/>
        <a:lstStyle/>
        <a:p>
          <a:endParaRPr lang="fr-FR"/>
        </a:p>
      </dgm:t>
    </dgm:pt>
    <dgm:pt modelId="{D7B7A5DB-17CE-4BCF-92F7-C1BD78736EA5}" type="sibTrans" cxnId="{D0DD6C56-7BC7-4B54-8F85-E376B931BAD8}">
      <dgm:prSet/>
      <dgm:spPr/>
      <dgm:t>
        <a:bodyPr/>
        <a:lstStyle/>
        <a:p>
          <a:endParaRPr lang="fr-FR"/>
        </a:p>
      </dgm:t>
    </dgm:pt>
    <dgm:pt modelId="{16E0905A-307B-4D24-8B22-AFD612AA0DA3}">
      <dgm:prSet phldrT="[Texte]"/>
      <dgm:spPr/>
      <dgm:t>
        <a:bodyPr/>
        <a:lstStyle/>
        <a:p>
          <a:pPr algn="ctr"/>
          <a:r>
            <a:rPr lang="fr-FR" dirty="0" smtClean="0"/>
            <a:t>Per </a:t>
          </a:r>
          <a:r>
            <a:rPr lang="fr-FR" dirty="0" err="1" smtClean="0"/>
            <a:t>koninklijk</a:t>
          </a:r>
          <a:r>
            <a:rPr lang="fr-FR" dirty="0" smtClean="0"/>
            <a:t> </a:t>
          </a:r>
          <a:r>
            <a:rPr lang="fr-FR" dirty="0" err="1" smtClean="0"/>
            <a:t>besluit</a:t>
          </a:r>
          <a:r>
            <a:rPr lang="fr-FR" dirty="0" smtClean="0"/>
            <a:t> (ARBIS)</a:t>
          </a:r>
          <a:br>
            <a:rPr lang="fr-FR" dirty="0" smtClean="0"/>
          </a:br>
          <a:r>
            <a:rPr lang="fr-FR" dirty="0" smtClean="0">
              <a:solidFill>
                <a:srgbClr val="FF0000"/>
              </a:solidFill>
            </a:rPr>
            <a:t>6/12/2018</a:t>
          </a:r>
          <a:endParaRPr lang="fr-FR" dirty="0">
            <a:solidFill>
              <a:srgbClr val="FF0000"/>
            </a:solidFill>
          </a:endParaRPr>
        </a:p>
      </dgm:t>
    </dgm:pt>
    <dgm:pt modelId="{72728B86-2980-423D-BBE5-99C94312AB8E}" type="parTrans" cxnId="{A2431679-16EC-49B5-B7EC-C6EE0B9DCB22}">
      <dgm:prSet/>
      <dgm:spPr/>
      <dgm:t>
        <a:bodyPr/>
        <a:lstStyle/>
        <a:p>
          <a:endParaRPr lang="fr-FR"/>
        </a:p>
      </dgm:t>
    </dgm:pt>
    <dgm:pt modelId="{DEB456E4-9ED4-4715-8544-39804B1BD362}" type="sibTrans" cxnId="{A2431679-16EC-49B5-B7EC-C6EE0B9DCB22}">
      <dgm:prSet/>
      <dgm:spPr/>
      <dgm:t>
        <a:bodyPr/>
        <a:lstStyle/>
        <a:p>
          <a:endParaRPr lang="fr-FR"/>
        </a:p>
      </dgm:t>
    </dgm:pt>
    <dgm:pt modelId="{688AC30B-D2E5-4C3E-A7B8-B5DA3734CA29}">
      <dgm:prSet phldrT="[Texte]"/>
      <dgm:spPr/>
      <dgm:t>
        <a:bodyPr/>
        <a:lstStyle/>
        <a:p>
          <a:r>
            <a:rPr lang="fr-FR" b="1" dirty="0" err="1" smtClean="0">
              <a:solidFill>
                <a:srgbClr val="0000FF"/>
              </a:solidFill>
            </a:rPr>
            <a:t>Effectieve</a:t>
          </a:r>
          <a:r>
            <a:rPr lang="fr-FR" b="1" dirty="0" smtClean="0">
              <a:solidFill>
                <a:srgbClr val="0000FF"/>
              </a:solidFill>
            </a:rPr>
            <a:t> </a:t>
          </a:r>
          <a:r>
            <a:rPr lang="fr-FR" b="1" dirty="0" err="1" smtClean="0">
              <a:solidFill>
                <a:srgbClr val="0000FF"/>
              </a:solidFill>
            </a:rPr>
            <a:t>delegering</a:t>
          </a:r>
          <a:endParaRPr lang="fr-FR" b="1" dirty="0">
            <a:solidFill>
              <a:srgbClr val="0000FF"/>
            </a:solidFill>
          </a:endParaRPr>
        </a:p>
        <a:p>
          <a:r>
            <a:rPr lang="fr-FR" b="1" dirty="0">
              <a:solidFill>
                <a:srgbClr val="FF0000"/>
              </a:solidFill>
            </a:rPr>
            <a:t>(6 </a:t>
          </a:r>
          <a:r>
            <a:rPr lang="fr-FR" b="1" dirty="0" err="1" smtClean="0">
              <a:solidFill>
                <a:srgbClr val="FF0000"/>
              </a:solidFill>
            </a:rPr>
            <a:t>jaar</a:t>
          </a:r>
          <a:r>
            <a:rPr lang="fr-FR" b="1" dirty="0" smtClean="0">
              <a:solidFill>
                <a:srgbClr val="FF0000"/>
              </a:solidFill>
            </a:rPr>
            <a:t>)</a:t>
          </a:r>
          <a:endParaRPr lang="fr-FR" b="1" dirty="0">
            <a:solidFill>
              <a:srgbClr val="FF0000"/>
            </a:solidFill>
          </a:endParaRPr>
        </a:p>
      </dgm:t>
    </dgm:pt>
    <dgm:pt modelId="{F6C92088-69C8-4E3C-84FE-A4B0C421DAE1}" type="parTrans" cxnId="{43F97136-9B15-4F08-8C9F-9574572F59CE}">
      <dgm:prSet/>
      <dgm:spPr/>
      <dgm:t>
        <a:bodyPr/>
        <a:lstStyle/>
        <a:p>
          <a:endParaRPr lang="fr-FR"/>
        </a:p>
      </dgm:t>
    </dgm:pt>
    <dgm:pt modelId="{51D1CD28-4471-4E0D-8879-8E24E42CB9EC}" type="sibTrans" cxnId="{43F97136-9B15-4F08-8C9F-9574572F59CE}">
      <dgm:prSet/>
      <dgm:spPr/>
      <dgm:t>
        <a:bodyPr/>
        <a:lstStyle/>
        <a:p>
          <a:endParaRPr lang="fr-FR"/>
        </a:p>
      </dgm:t>
    </dgm:pt>
    <dgm:pt modelId="{BA561F23-F879-48C5-9BAB-A9A11BCC1A72}">
      <dgm:prSet phldrT="[Texte]" custT="1"/>
      <dgm:spPr/>
      <dgm:t>
        <a:bodyPr/>
        <a:lstStyle/>
        <a:p>
          <a:pPr algn="ctr"/>
          <a:r>
            <a:rPr lang="fr-FR" sz="1700" dirty="0" err="1" smtClean="0"/>
            <a:t>Beslissing</a:t>
          </a:r>
          <a:r>
            <a:rPr lang="fr-FR" sz="1700" dirty="0" smtClean="0"/>
            <a:t> </a:t>
          </a:r>
          <a:r>
            <a:rPr lang="fr-FR" sz="1700" dirty="0" err="1" smtClean="0"/>
            <a:t>RvB</a:t>
          </a:r>
          <a:r>
            <a:rPr lang="fr-FR" sz="1700" dirty="0" smtClean="0"/>
            <a:t> FANC</a:t>
          </a:r>
          <a:br>
            <a:rPr lang="fr-FR" sz="1700" dirty="0" smtClean="0"/>
          </a:br>
          <a:r>
            <a:rPr lang="fr-FR" sz="1700" dirty="0" smtClean="0">
              <a:solidFill>
                <a:srgbClr val="FF0000"/>
              </a:solidFill>
            </a:rPr>
            <a:t>1/3/2019</a:t>
          </a:r>
          <a:endParaRPr lang="fr-FR" sz="1700" dirty="0">
            <a:solidFill>
              <a:srgbClr val="FF0000"/>
            </a:solidFill>
          </a:endParaRPr>
        </a:p>
      </dgm:t>
    </dgm:pt>
    <dgm:pt modelId="{33283AEA-590B-4E5E-9DB0-829F044C0CEB}" type="parTrans" cxnId="{FC803387-25A8-40B5-B60F-0C6A6EAAD2EB}">
      <dgm:prSet/>
      <dgm:spPr/>
      <dgm:t>
        <a:bodyPr/>
        <a:lstStyle/>
        <a:p>
          <a:endParaRPr lang="fr-FR"/>
        </a:p>
      </dgm:t>
    </dgm:pt>
    <dgm:pt modelId="{EA9E5819-CC91-4B86-B5AA-2F9B521C215A}" type="sibTrans" cxnId="{FC803387-25A8-40B5-B60F-0C6A6EAAD2EB}">
      <dgm:prSet/>
      <dgm:spPr/>
      <dgm:t>
        <a:bodyPr/>
        <a:lstStyle/>
        <a:p>
          <a:endParaRPr lang="fr-FR"/>
        </a:p>
      </dgm:t>
    </dgm:pt>
    <dgm:pt modelId="{D5013739-423C-4E28-9FB4-97CFBCEF76E2}" type="pres">
      <dgm:prSet presAssocID="{8EA6011A-95E1-4B26-B2D3-01D1D5FADDA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70DB20C1-1220-4989-B287-646B9D6EBE3C}" type="pres">
      <dgm:prSet presAssocID="{92FC7BFB-295A-49FE-9DD6-0B45D692833C}" presName="composite" presStyleCnt="0"/>
      <dgm:spPr/>
    </dgm:pt>
    <dgm:pt modelId="{0A09B39A-1007-4ADD-B831-A1F68E87A715}" type="pres">
      <dgm:prSet presAssocID="{92FC7BFB-295A-49FE-9DD6-0B45D692833C}" presName="bentUpArrow1" presStyleLbl="alignImgPlace1" presStyleIdx="0" presStyleCnt="2"/>
      <dgm:spPr/>
    </dgm:pt>
    <dgm:pt modelId="{D8C70E66-5927-4B39-AAA3-349CCA2DFE74}" type="pres">
      <dgm:prSet presAssocID="{92FC7BFB-295A-49FE-9DD6-0B45D692833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A767DA4-A47F-4650-B970-D4AC63F3B18B}" type="pres">
      <dgm:prSet presAssocID="{92FC7BFB-295A-49FE-9DD6-0B45D692833C}" presName="ChildText" presStyleLbl="revTx" presStyleIdx="0" presStyleCnt="3" custScaleX="100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220A82D-C535-4C1B-8494-E3D1BB211DB0}" type="pres">
      <dgm:prSet presAssocID="{087440A1-167E-4103-9F22-26171C6E6B70}" presName="sibTrans" presStyleCnt="0"/>
      <dgm:spPr/>
    </dgm:pt>
    <dgm:pt modelId="{D9FEAC2F-9661-4C33-BC93-6DAEFB1651B7}" type="pres">
      <dgm:prSet presAssocID="{F32A51DA-044B-4023-9C8D-31016BE1F9C2}" presName="composite" presStyleCnt="0"/>
      <dgm:spPr/>
    </dgm:pt>
    <dgm:pt modelId="{B12237E6-90DD-4D0A-913F-A805D3AD0BC8}" type="pres">
      <dgm:prSet presAssocID="{F32A51DA-044B-4023-9C8D-31016BE1F9C2}" presName="bentUpArrow1" presStyleLbl="alignImgPlace1" presStyleIdx="1" presStyleCnt="2"/>
      <dgm:spPr/>
    </dgm:pt>
    <dgm:pt modelId="{7EDD28E2-1CB8-4A48-8009-A816B876EB2F}" type="pres">
      <dgm:prSet presAssocID="{F32A51DA-044B-4023-9C8D-31016BE1F9C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E40AB3C-4C1C-4570-B305-4515D29AB514}" type="pres">
      <dgm:prSet presAssocID="{F32A51DA-044B-4023-9C8D-31016BE1F9C2}" presName="ChildText" presStyleLbl="revTx" presStyleIdx="1" presStyleCnt="3" custScaleX="10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E84C26D-F60B-4234-BD4D-043C182F277B}" type="pres">
      <dgm:prSet presAssocID="{D7B7A5DB-17CE-4BCF-92F7-C1BD78736EA5}" presName="sibTrans" presStyleCnt="0"/>
      <dgm:spPr/>
    </dgm:pt>
    <dgm:pt modelId="{703A0512-070B-42A9-B5AC-9B6F7F5A62BB}" type="pres">
      <dgm:prSet presAssocID="{688AC30B-D2E5-4C3E-A7B8-B5DA3734CA29}" presName="composite" presStyleCnt="0"/>
      <dgm:spPr/>
    </dgm:pt>
    <dgm:pt modelId="{1CCC97A9-4080-4878-8EE7-76128149D39A}" type="pres">
      <dgm:prSet presAssocID="{688AC30B-D2E5-4C3E-A7B8-B5DA3734CA2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71EEB3F-E03A-4DD7-ADC2-B5E1315B0236}" type="pres">
      <dgm:prSet presAssocID="{688AC30B-D2E5-4C3E-A7B8-B5DA3734CA2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1F4D537-1CAA-42E7-A1A9-61EF6128A9E4}" type="presOf" srcId="{BA561F23-F879-48C5-9BAB-A9A11BCC1A72}" destId="{A71EEB3F-E03A-4DD7-ADC2-B5E1315B0236}" srcOrd="0" destOrd="0" presId="urn:microsoft.com/office/officeart/2005/8/layout/StepDownProcess"/>
    <dgm:cxn modelId="{330663CC-74D9-439C-8D2C-683E19831525}" type="presOf" srcId="{688AC30B-D2E5-4C3E-A7B8-B5DA3734CA29}" destId="{1CCC97A9-4080-4878-8EE7-76128149D39A}" srcOrd="0" destOrd="0" presId="urn:microsoft.com/office/officeart/2005/8/layout/StepDownProcess"/>
    <dgm:cxn modelId="{A124D246-C386-41F9-BBEA-DCCA208399CC}" type="presOf" srcId="{16E0905A-307B-4D24-8B22-AFD612AA0DA3}" destId="{2E40AB3C-4C1C-4570-B305-4515D29AB514}" srcOrd="0" destOrd="0" presId="urn:microsoft.com/office/officeart/2005/8/layout/StepDownProcess"/>
    <dgm:cxn modelId="{3F08C291-7FDF-4F77-A40F-D960489DCFA1}" type="presOf" srcId="{F32A51DA-044B-4023-9C8D-31016BE1F9C2}" destId="{7EDD28E2-1CB8-4A48-8009-A816B876EB2F}" srcOrd="0" destOrd="0" presId="urn:microsoft.com/office/officeart/2005/8/layout/StepDownProcess"/>
    <dgm:cxn modelId="{005B1731-8383-42CB-99E4-AD1F87D2BCD2}" type="presOf" srcId="{8EA6011A-95E1-4B26-B2D3-01D1D5FADDAF}" destId="{D5013739-423C-4E28-9FB4-97CFBCEF76E2}" srcOrd="0" destOrd="0" presId="urn:microsoft.com/office/officeart/2005/8/layout/StepDownProcess"/>
    <dgm:cxn modelId="{EBEE4713-616B-4E5C-9612-DF03C27BE63E}" srcId="{92FC7BFB-295A-49FE-9DD6-0B45D692833C}" destId="{CCAF2594-F185-429E-AD2A-5E5CE015DC23}" srcOrd="0" destOrd="0" parTransId="{56FCA9CA-7A51-4877-A45D-8D48872C5D67}" sibTransId="{55C19991-9738-4321-93FC-99335AEB688B}"/>
    <dgm:cxn modelId="{59BDD595-E775-422F-8B69-7644901AB27C}" srcId="{8EA6011A-95E1-4B26-B2D3-01D1D5FADDAF}" destId="{92FC7BFB-295A-49FE-9DD6-0B45D692833C}" srcOrd="0" destOrd="0" parTransId="{5F92EA5F-0F45-40B4-A54B-9B12F6CD3DDC}" sibTransId="{087440A1-167E-4103-9F22-26171C6E6B70}"/>
    <dgm:cxn modelId="{43F97136-9B15-4F08-8C9F-9574572F59CE}" srcId="{8EA6011A-95E1-4B26-B2D3-01D1D5FADDAF}" destId="{688AC30B-D2E5-4C3E-A7B8-B5DA3734CA29}" srcOrd="2" destOrd="0" parTransId="{F6C92088-69C8-4E3C-84FE-A4B0C421DAE1}" sibTransId="{51D1CD28-4471-4E0D-8879-8E24E42CB9EC}"/>
    <dgm:cxn modelId="{E91AE0AF-A17B-4687-8102-A2B194D96562}" type="presOf" srcId="{92FC7BFB-295A-49FE-9DD6-0B45D692833C}" destId="{D8C70E66-5927-4B39-AAA3-349CCA2DFE74}" srcOrd="0" destOrd="0" presId="urn:microsoft.com/office/officeart/2005/8/layout/StepDownProcess"/>
    <dgm:cxn modelId="{FC803387-25A8-40B5-B60F-0C6A6EAAD2EB}" srcId="{688AC30B-D2E5-4C3E-A7B8-B5DA3734CA29}" destId="{BA561F23-F879-48C5-9BAB-A9A11BCC1A72}" srcOrd="0" destOrd="0" parTransId="{33283AEA-590B-4E5E-9DB0-829F044C0CEB}" sibTransId="{EA9E5819-CC91-4B86-B5AA-2F9B521C215A}"/>
    <dgm:cxn modelId="{D0DD6C56-7BC7-4B54-8F85-E376B931BAD8}" srcId="{8EA6011A-95E1-4B26-B2D3-01D1D5FADDAF}" destId="{F32A51DA-044B-4023-9C8D-31016BE1F9C2}" srcOrd="1" destOrd="0" parTransId="{20F9B97A-1C66-4D89-B565-885C1753538F}" sibTransId="{D7B7A5DB-17CE-4BCF-92F7-C1BD78736EA5}"/>
    <dgm:cxn modelId="{1009EFDD-D362-46DD-82BA-722873A0C8A4}" type="presOf" srcId="{CCAF2594-F185-429E-AD2A-5E5CE015DC23}" destId="{AA767DA4-A47F-4650-B970-D4AC63F3B18B}" srcOrd="0" destOrd="0" presId="urn:microsoft.com/office/officeart/2005/8/layout/StepDownProcess"/>
    <dgm:cxn modelId="{A2431679-16EC-49B5-B7EC-C6EE0B9DCB22}" srcId="{F32A51DA-044B-4023-9C8D-31016BE1F9C2}" destId="{16E0905A-307B-4D24-8B22-AFD612AA0DA3}" srcOrd="0" destOrd="0" parTransId="{72728B86-2980-423D-BBE5-99C94312AB8E}" sibTransId="{DEB456E4-9ED4-4715-8544-39804B1BD362}"/>
    <dgm:cxn modelId="{62E85556-B7A3-45B7-A7F5-348FD0424B41}" type="presParOf" srcId="{D5013739-423C-4E28-9FB4-97CFBCEF76E2}" destId="{70DB20C1-1220-4989-B287-646B9D6EBE3C}" srcOrd="0" destOrd="0" presId="urn:microsoft.com/office/officeart/2005/8/layout/StepDownProcess"/>
    <dgm:cxn modelId="{480CD806-05EA-4134-953B-C160A45069D0}" type="presParOf" srcId="{70DB20C1-1220-4989-B287-646B9D6EBE3C}" destId="{0A09B39A-1007-4ADD-B831-A1F68E87A715}" srcOrd="0" destOrd="0" presId="urn:microsoft.com/office/officeart/2005/8/layout/StepDownProcess"/>
    <dgm:cxn modelId="{940F5302-F929-4292-A76E-07856C1F7C63}" type="presParOf" srcId="{70DB20C1-1220-4989-B287-646B9D6EBE3C}" destId="{D8C70E66-5927-4B39-AAA3-349CCA2DFE74}" srcOrd="1" destOrd="0" presId="urn:microsoft.com/office/officeart/2005/8/layout/StepDownProcess"/>
    <dgm:cxn modelId="{11B26269-7F8B-4049-B984-5B4979F34FA2}" type="presParOf" srcId="{70DB20C1-1220-4989-B287-646B9D6EBE3C}" destId="{AA767DA4-A47F-4650-B970-D4AC63F3B18B}" srcOrd="2" destOrd="0" presId="urn:microsoft.com/office/officeart/2005/8/layout/StepDownProcess"/>
    <dgm:cxn modelId="{25EC3847-3B06-4712-BA99-97B8199BF6DD}" type="presParOf" srcId="{D5013739-423C-4E28-9FB4-97CFBCEF76E2}" destId="{8220A82D-C535-4C1B-8494-E3D1BB211DB0}" srcOrd="1" destOrd="0" presId="urn:microsoft.com/office/officeart/2005/8/layout/StepDownProcess"/>
    <dgm:cxn modelId="{8EC89A31-08FA-4477-A381-24C7B1E4D30F}" type="presParOf" srcId="{D5013739-423C-4E28-9FB4-97CFBCEF76E2}" destId="{D9FEAC2F-9661-4C33-BC93-6DAEFB1651B7}" srcOrd="2" destOrd="0" presId="urn:microsoft.com/office/officeart/2005/8/layout/StepDownProcess"/>
    <dgm:cxn modelId="{6C2A81A7-CB8A-4870-A1BD-08CBC7A29D4C}" type="presParOf" srcId="{D9FEAC2F-9661-4C33-BC93-6DAEFB1651B7}" destId="{B12237E6-90DD-4D0A-913F-A805D3AD0BC8}" srcOrd="0" destOrd="0" presId="urn:microsoft.com/office/officeart/2005/8/layout/StepDownProcess"/>
    <dgm:cxn modelId="{F8423C1F-256F-49F6-B9B4-212704FBC5CB}" type="presParOf" srcId="{D9FEAC2F-9661-4C33-BC93-6DAEFB1651B7}" destId="{7EDD28E2-1CB8-4A48-8009-A816B876EB2F}" srcOrd="1" destOrd="0" presId="urn:microsoft.com/office/officeart/2005/8/layout/StepDownProcess"/>
    <dgm:cxn modelId="{AE623F49-56FA-4E6E-A4B5-F21719B9541E}" type="presParOf" srcId="{D9FEAC2F-9661-4C33-BC93-6DAEFB1651B7}" destId="{2E40AB3C-4C1C-4570-B305-4515D29AB514}" srcOrd="2" destOrd="0" presId="urn:microsoft.com/office/officeart/2005/8/layout/StepDownProcess"/>
    <dgm:cxn modelId="{E08E8A70-FA95-4596-B247-0798B62F99BB}" type="presParOf" srcId="{D5013739-423C-4E28-9FB4-97CFBCEF76E2}" destId="{9E84C26D-F60B-4234-BD4D-043C182F277B}" srcOrd="3" destOrd="0" presId="urn:microsoft.com/office/officeart/2005/8/layout/StepDownProcess"/>
    <dgm:cxn modelId="{F1F83D90-85E1-4FE8-8426-A952A45A2147}" type="presParOf" srcId="{D5013739-423C-4E28-9FB4-97CFBCEF76E2}" destId="{703A0512-070B-42A9-B5AC-9B6F7F5A62BB}" srcOrd="4" destOrd="0" presId="urn:microsoft.com/office/officeart/2005/8/layout/StepDownProcess"/>
    <dgm:cxn modelId="{65CAE3AB-FE32-46DA-B680-7706FAE55ADC}" type="presParOf" srcId="{703A0512-070B-42A9-B5AC-9B6F7F5A62BB}" destId="{1CCC97A9-4080-4878-8EE7-76128149D39A}" srcOrd="0" destOrd="0" presId="urn:microsoft.com/office/officeart/2005/8/layout/StepDownProcess"/>
    <dgm:cxn modelId="{EB48D2EB-131D-4692-A43D-E2C2B69085F8}" type="presParOf" srcId="{703A0512-070B-42A9-B5AC-9B6F7F5A62BB}" destId="{A71EEB3F-E03A-4DD7-ADC2-B5E1315B023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9B39A-1007-4ADD-B831-A1F68E87A715}">
      <dsp:nvSpPr>
        <dsp:cNvPr id="0" name=""/>
        <dsp:cNvSpPr/>
      </dsp:nvSpPr>
      <dsp:spPr>
        <a:xfrm rot="5400000">
          <a:off x="1090106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70E66-5927-4B39-AAA3-349CCA2DFE74}">
      <dsp:nvSpPr>
        <dsp:cNvPr id="0" name=""/>
        <dsp:cNvSpPr/>
      </dsp:nvSpPr>
      <dsp:spPr>
        <a:xfrm>
          <a:off x="780259" y="25930"/>
          <a:ext cx="1968752" cy="13780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err="1" smtClean="0">
              <a:solidFill>
                <a:srgbClr val="0000FF"/>
              </a:solidFill>
            </a:rPr>
            <a:t>Oprichting</a:t>
          </a:r>
          <a:r>
            <a:rPr lang="fr-FR" sz="1500" kern="1200" dirty="0" smtClean="0">
              <a:solidFill>
                <a:srgbClr val="0000FF"/>
              </a:solidFill>
            </a:rPr>
            <a:t> </a:t>
          </a:r>
          <a:r>
            <a:rPr lang="fr-FR" sz="1500" kern="1200" dirty="0" err="1" smtClean="0">
              <a:solidFill>
                <a:srgbClr val="0000FF"/>
              </a:solidFill>
            </a:rPr>
            <a:t>entiteit</a:t>
          </a:r>
          <a:r>
            <a:rPr lang="fr-FR" sz="1500" kern="1200" dirty="0" smtClean="0">
              <a:solidFill>
                <a:srgbClr val="0000FF"/>
              </a:solidFill>
            </a:rPr>
            <a:t> met </a:t>
          </a:r>
          <a:r>
            <a:rPr lang="fr-FR" sz="1500" kern="1200" dirty="0" err="1" smtClean="0">
              <a:solidFill>
                <a:srgbClr val="0000FF"/>
              </a:solidFill>
            </a:rPr>
            <a:t>als</a:t>
          </a:r>
          <a:r>
            <a:rPr lang="fr-FR" sz="1500" kern="1200" dirty="0" smtClean="0">
              <a:solidFill>
                <a:srgbClr val="0000FF"/>
              </a:solidFill>
            </a:rPr>
            <a:t> </a:t>
          </a:r>
          <a:r>
            <a:rPr lang="fr-FR" sz="1500" kern="1200" dirty="0" err="1" smtClean="0">
              <a:solidFill>
                <a:srgbClr val="0000FF"/>
              </a:solidFill>
            </a:rPr>
            <a:t>doel</a:t>
          </a:r>
          <a:r>
            <a:rPr lang="fr-FR" sz="1500" kern="1200" dirty="0" smtClean="0">
              <a:solidFill>
                <a:srgbClr val="0000FF"/>
              </a:solidFill>
            </a:rPr>
            <a:t> het </a:t>
          </a:r>
          <a:r>
            <a:rPr lang="fr-FR" sz="1500" kern="1200" dirty="0" err="1" smtClean="0">
              <a:solidFill>
                <a:srgbClr val="0000FF"/>
              </a:solidFill>
            </a:rPr>
            <a:t>delegeren</a:t>
          </a:r>
          <a:r>
            <a:rPr lang="fr-FR" sz="1500" kern="1200" dirty="0" smtClean="0">
              <a:solidFill>
                <a:srgbClr val="0000FF"/>
              </a:solidFill>
            </a:rPr>
            <a:t> van </a:t>
          </a:r>
          <a:r>
            <a:rPr lang="fr-FR" sz="1500" i="1" kern="1200" dirty="0" err="1" smtClean="0">
              <a:solidFill>
                <a:srgbClr val="0000FF"/>
              </a:solidFill>
            </a:rPr>
            <a:t>toezichtsopdrachten</a:t>
          </a:r>
          <a:endParaRPr lang="fr-FR" sz="1500" i="1" kern="1200" dirty="0">
            <a:solidFill>
              <a:srgbClr val="0000FF"/>
            </a:solidFill>
          </a:endParaRPr>
        </a:p>
      </dsp:txBody>
      <dsp:txXfrm>
        <a:off x="847543" y="93214"/>
        <a:ext cx="1834184" cy="1243494"/>
      </dsp:txXfrm>
    </dsp:sp>
    <dsp:sp modelId="{AA767DA4-A47F-4650-B970-D4AC63F3B18B}">
      <dsp:nvSpPr>
        <dsp:cNvPr id="0" name=""/>
        <dsp:cNvSpPr/>
      </dsp:nvSpPr>
      <dsp:spPr>
        <a:xfrm>
          <a:off x="2745017" y="157360"/>
          <a:ext cx="143987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Artikel</a:t>
          </a:r>
          <a:r>
            <a:rPr lang="fr-FR" sz="1600" kern="1200" dirty="0" smtClean="0"/>
            <a:t> </a:t>
          </a:r>
          <a:r>
            <a:rPr lang="fr-FR" sz="1600" kern="1200" dirty="0"/>
            <a:t>14bis </a:t>
          </a:r>
          <a:r>
            <a:rPr lang="fr-FR" sz="1600" kern="1200" dirty="0" err="1" smtClean="0"/>
            <a:t>wet</a:t>
          </a:r>
          <a:r>
            <a:rPr lang="fr-FR" sz="1600" kern="1200" dirty="0" smtClean="0"/>
            <a:t> </a:t>
          </a:r>
          <a:r>
            <a:rPr lang="fr-FR" sz="1600" kern="1200" dirty="0"/>
            <a:t>1994 (</a:t>
          </a:r>
          <a:r>
            <a:rPr lang="fr-FR" sz="1600" kern="1200" dirty="0" err="1" smtClean="0"/>
            <a:t>rev</a:t>
          </a:r>
          <a:r>
            <a:rPr lang="fr-FR" sz="1600" kern="1200" dirty="0"/>
            <a:t>. 2017</a:t>
          </a:r>
          <a:r>
            <a:rPr lang="fr-FR" sz="1600" kern="1200" dirty="0" smtClean="0"/>
            <a:t>) </a:t>
          </a:r>
          <a:r>
            <a:rPr lang="fr-FR" sz="1600" kern="1200" dirty="0" smtClean="0">
              <a:solidFill>
                <a:srgbClr val="FF0000"/>
              </a:solidFill>
            </a:rPr>
            <a:t>7/5/2017</a:t>
          </a:r>
          <a:endParaRPr lang="fr-FR" sz="1600" kern="1200" dirty="0">
            <a:solidFill>
              <a:srgbClr val="FF0000"/>
            </a:solidFill>
          </a:endParaRPr>
        </a:p>
      </dsp:txBody>
      <dsp:txXfrm>
        <a:off x="2745017" y="157360"/>
        <a:ext cx="1439872" cy="1113811"/>
      </dsp:txXfrm>
    </dsp:sp>
    <dsp:sp modelId="{B12237E6-90DD-4D0A-913F-A805D3AD0BC8}">
      <dsp:nvSpPr>
        <dsp:cNvPr id="0" name=""/>
        <dsp:cNvSpPr/>
      </dsp:nvSpPr>
      <dsp:spPr>
        <a:xfrm rot="5400000">
          <a:off x="2724329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D28E2-1CB8-4A48-8009-A816B876EB2F}">
      <dsp:nvSpPr>
        <dsp:cNvPr id="0" name=""/>
        <dsp:cNvSpPr/>
      </dsp:nvSpPr>
      <dsp:spPr>
        <a:xfrm>
          <a:off x="2414482" y="1573950"/>
          <a:ext cx="1968752" cy="13780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rgbClr val="0000FF"/>
              </a:solidFill>
            </a:rPr>
            <a:t>toezichtsopdrachten die </a:t>
          </a:r>
          <a:r>
            <a:rPr lang="nl-NL" sz="1500" i="1" kern="1200" dirty="0" smtClean="0">
              <a:solidFill>
                <a:srgbClr val="0000FF"/>
              </a:solidFill>
            </a:rPr>
            <a:t>kunnen</a:t>
          </a:r>
          <a:r>
            <a:rPr lang="nl-NL" sz="1500" kern="1200" dirty="0" smtClean="0">
              <a:solidFill>
                <a:srgbClr val="0000FF"/>
              </a:solidFill>
            </a:rPr>
            <a:t> worden toegewezen </a:t>
          </a:r>
          <a:endParaRPr lang="fr-FR" sz="1500" kern="1200" dirty="0">
            <a:solidFill>
              <a:srgbClr val="0000FF"/>
            </a:solidFill>
          </a:endParaRPr>
        </a:p>
      </dsp:txBody>
      <dsp:txXfrm>
        <a:off x="2481766" y="1641234"/>
        <a:ext cx="1834184" cy="1243494"/>
      </dsp:txXfrm>
    </dsp:sp>
    <dsp:sp modelId="{2E40AB3C-4C1C-4570-B305-4515D29AB514}">
      <dsp:nvSpPr>
        <dsp:cNvPr id="0" name=""/>
        <dsp:cNvSpPr/>
      </dsp:nvSpPr>
      <dsp:spPr>
        <a:xfrm>
          <a:off x="4355356" y="1705379"/>
          <a:ext cx="1487640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Per </a:t>
          </a:r>
          <a:r>
            <a:rPr lang="fr-FR" sz="1200" kern="1200" dirty="0" err="1" smtClean="0"/>
            <a:t>koninklijk</a:t>
          </a:r>
          <a:r>
            <a:rPr lang="fr-FR" sz="1200" kern="1200" dirty="0" smtClean="0"/>
            <a:t> </a:t>
          </a:r>
          <a:r>
            <a:rPr lang="fr-FR" sz="1200" kern="1200" dirty="0" err="1" smtClean="0"/>
            <a:t>besluit</a:t>
          </a:r>
          <a:r>
            <a:rPr lang="fr-FR" sz="1200" kern="1200" dirty="0" smtClean="0"/>
            <a:t> (ARBIS)</a:t>
          </a:r>
          <a:br>
            <a:rPr lang="fr-FR" sz="1200" kern="1200" dirty="0" smtClean="0"/>
          </a:br>
          <a:r>
            <a:rPr lang="fr-FR" sz="1200" kern="1200" dirty="0" smtClean="0">
              <a:solidFill>
                <a:srgbClr val="FF0000"/>
              </a:solidFill>
            </a:rPr>
            <a:t>6/12/2018</a:t>
          </a:r>
          <a:endParaRPr lang="fr-FR" sz="1200" kern="1200" dirty="0">
            <a:solidFill>
              <a:srgbClr val="FF0000"/>
            </a:solidFill>
          </a:endParaRPr>
        </a:p>
      </dsp:txBody>
      <dsp:txXfrm>
        <a:off x="4355356" y="1705379"/>
        <a:ext cx="1487640" cy="1113811"/>
      </dsp:txXfrm>
    </dsp:sp>
    <dsp:sp modelId="{1CCC97A9-4080-4878-8EE7-76128149D39A}">
      <dsp:nvSpPr>
        <dsp:cNvPr id="0" name=""/>
        <dsp:cNvSpPr/>
      </dsp:nvSpPr>
      <dsp:spPr>
        <a:xfrm>
          <a:off x="4048704" y="3121969"/>
          <a:ext cx="1968752" cy="13780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err="1" smtClean="0">
              <a:solidFill>
                <a:srgbClr val="0000FF"/>
              </a:solidFill>
            </a:rPr>
            <a:t>Effectieve</a:t>
          </a:r>
          <a:r>
            <a:rPr lang="fr-FR" sz="1500" b="1" kern="1200" dirty="0" smtClean="0">
              <a:solidFill>
                <a:srgbClr val="0000FF"/>
              </a:solidFill>
            </a:rPr>
            <a:t> </a:t>
          </a:r>
          <a:r>
            <a:rPr lang="fr-FR" sz="1500" b="1" kern="1200" dirty="0" err="1" smtClean="0">
              <a:solidFill>
                <a:srgbClr val="0000FF"/>
              </a:solidFill>
            </a:rPr>
            <a:t>delegering</a:t>
          </a:r>
          <a:endParaRPr lang="fr-FR" sz="1500" b="1" kern="1200" dirty="0">
            <a:solidFill>
              <a:srgbClr val="0000FF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>
              <a:solidFill>
                <a:srgbClr val="FF0000"/>
              </a:solidFill>
            </a:rPr>
            <a:t>(6 </a:t>
          </a:r>
          <a:r>
            <a:rPr lang="fr-FR" sz="1500" b="1" kern="1200" dirty="0" err="1" smtClean="0">
              <a:solidFill>
                <a:srgbClr val="FF0000"/>
              </a:solidFill>
            </a:rPr>
            <a:t>jaar</a:t>
          </a:r>
          <a:r>
            <a:rPr lang="fr-FR" sz="1500" b="1" kern="1200" dirty="0" smtClean="0">
              <a:solidFill>
                <a:srgbClr val="FF0000"/>
              </a:solidFill>
            </a:rPr>
            <a:t>)</a:t>
          </a:r>
          <a:endParaRPr lang="fr-FR" sz="1500" b="1" kern="1200" dirty="0">
            <a:solidFill>
              <a:srgbClr val="FF0000"/>
            </a:solidFill>
          </a:endParaRPr>
        </a:p>
      </dsp:txBody>
      <dsp:txXfrm>
        <a:off x="4115988" y="3189253"/>
        <a:ext cx="1834184" cy="1243494"/>
      </dsp:txXfrm>
    </dsp:sp>
    <dsp:sp modelId="{A71EEB3F-E03A-4DD7-ADC2-B5E1315B0236}">
      <dsp:nvSpPr>
        <dsp:cNvPr id="0" name=""/>
        <dsp:cNvSpPr/>
      </dsp:nvSpPr>
      <dsp:spPr>
        <a:xfrm>
          <a:off x="6017457" y="325339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err="1" smtClean="0"/>
            <a:t>Beslissing</a:t>
          </a:r>
          <a:r>
            <a:rPr lang="fr-FR" sz="1700" kern="1200" dirty="0" smtClean="0"/>
            <a:t> </a:t>
          </a:r>
          <a:r>
            <a:rPr lang="fr-FR" sz="1700" kern="1200" dirty="0" err="1" smtClean="0"/>
            <a:t>RvB</a:t>
          </a:r>
          <a:r>
            <a:rPr lang="fr-FR" sz="1700" kern="1200" dirty="0" smtClean="0"/>
            <a:t> FANC</a:t>
          </a:r>
          <a:br>
            <a:rPr lang="fr-FR" sz="1700" kern="1200" dirty="0" smtClean="0"/>
          </a:br>
          <a:r>
            <a:rPr lang="fr-FR" sz="1700" kern="1200" dirty="0" smtClean="0">
              <a:solidFill>
                <a:srgbClr val="FF0000"/>
              </a:solidFill>
            </a:rPr>
            <a:t>1/3/2019</a:t>
          </a:r>
          <a:endParaRPr lang="fr-FR" sz="1700" kern="1200" dirty="0">
            <a:solidFill>
              <a:srgbClr val="FF0000"/>
            </a:solidFill>
          </a:endParaRPr>
        </a:p>
      </dsp:txBody>
      <dsp:txXfrm>
        <a:off x="6017457" y="3253399"/>
        <a:ext cx="1431882" cy="1113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9B3A5-8007-4EC9-857D-4913E6D60FB0}" type="datetimeFigureOut">
              <a:rPr lang="fr-BE" smtClean="0"/>
              <a:t>21/03/2019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80936-7BE3-4397-9EAD-265AA76EC0F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748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fr-FR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800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13F0C0-58BA-47BD-A7A8-DF957CAAD252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2689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ol_grij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71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bol_gro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ol_grij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</a:extLst>
        </p:spPr>
      </p:pic>
      <p:pic>
        <p:nvPicPr>
          <p:cNvPr id="5127" name="Picture 7" descr="bol_gro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73405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pic>
        <p:nvPicPr>
          <p:cNvPr id="5128" name="Picture 8" descr="bol_gro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4290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pic>
        <p:nvPicPr>
          <p:cNvPr id="5129" name="Picture 9" descr="bol_gro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80548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6400800"/>
            <a:ext cx="6400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82F24C-FE2E-42DE-B256-8C3ECBA50F1D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LOGO EN_RGB XL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1524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BFB7F5-DFC9-44F8-A3CB-4E005D04BC9D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54691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756152-9346-4D95-A0E1-E185EF3F587B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62251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8AC8B-BC76-4CE0-8CA3-89E3FAA08CA1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47089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6EF7D-9042-402E-82F1-A0596EE13BC3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09262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54D3DA-75C4-4DCE-ACCE-8B7F29FB363F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78112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C7DAEB-5394-4EA6-A3B4-919F154E85E2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6737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59969-B969-4140-8DAA-33EAC3B2B018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13789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20330C-AE39-47FE-BF58-094D82719F18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41815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00CF26-5228-405A-8895-088E63DEB544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5344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C430-BFFF-4324-ACD5-48B520402AD6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91582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400800"/>
            <a:ext cx="6400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453188"/>
            <a:ext cx="53276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altLang="en-US" smtClean="0"/>
              <a:t>Révision du contrôle physique / herziening fysische controle</a:t>
            </a:r>
            <a:endParaRPr lang="fr-FR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063" y="6453188"/>
            <a:ext cx="65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A8BE9043-587B-4DE8-8738-89FCD2E11AB4}" type="slidenum">
              <a:rPr lang="fr-FR" altLang="en-US"/>
              <a:pPr/>
              <a:t>‹#›</a:t>
            </a:fld>
            <a:r>
              <a:rPr lang="fr-FR" altLang="en-US"/>
              <a:t>/x</a:t>
            </a: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LOGO EN_RGB X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1524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E82F24C-FE2E-42DE-B256-8C3ECBA50F1D}" type="slidenum">
              <a:rPr lang="fr-FR" altLang="en-US" smtClean="0"/>
              <a:pPr/>
              <a:t>1</a:t>
            </a:fld>
            <a:endParaRPr lang="fr-FR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0927" y="213285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9pPr>
          </a:lstStyle>
          <a:p>
            <a:r>
              <a:rPr lang="fr-FR" kern="0" dirty="0" smtClean="0"/>
              <a:t>KB 6/12/2018:</a:t>
            </a:r>
          </a:p>
          <a:p>
            <a:r>
              <a:rPr lang="fr-FR" kern="0" dirty="0" smtClean="0"/>
              <a:t>Fysische </a:t>
            </a:r>
            <a:r>
              <a:rPr lang="fr-FR" kern="0" dirty="0" err="1" smtClean="0"/>
              <a:t>controle</a:t>
            </a:r>
            <a:r>
              <a:rPr lang="fr-FR" kern="0" dirty="0" smtClean="0"/>
              <a:t> en Bel V</a:t>
            </a:r>
          </a:p>
          <a:p>
            <a:endParaRPr lang="nl-BE" kern="0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143000"/>
          </a:xfrm>
        </p:spPr>
        <p:txBody>
          <a:bodyPr/>
          <a:lstStyle/>
          <a:p>
            <a:r>
              <a:rPr lang="en-GB" dirty="0"/>
              <a:t>Art. 23 : </a:t>
            </a:r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Controle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812360" cy="5256584"/>
          </a:xfrm>
        </p:spPr>
        <p:txBody>
          <a:bodyPr/>
          <a:lstStyle/>
          <a:p>
            <a:r>
              <a:rPr lang="nl-NL" sz="2800" dirty="0"/>
              <a:t>Elke </a:t>
            </a:r>
            <a:r>
              <a:rPr lang="nl-NL" sz="2800" dirty="0">
                <a:solidFill>
                  <a:srgbClr val="0000FF"/>
                </a:solidFill>
              </a:rPr>
              <a:t>exploitant</a:t>
            </a:r>
            <a:r>
              <a:rPr lang="nl-NL" sz="2800" dirty="0"/>
              <a:t>/transporteur organiseert een </a:t>
            </a:r>
            <a:r>
              <a:rPr lang="nl-NL" sz="2800" dirty="0">
                <a:solidFill>
                  <a:srgbClr val="0000FF"/>
                </a:solidFill>
              </a:rPr>
              <a:t>Dienst voor Fysische Controle </a:t>
            </a:r>
            <a:r>
              <a:rPr lang="nl-NL" sz="2800" dirty="0"/>
              <a:t>(DFC)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FF"/>
                </a:solidFill>
              </a:rPr>
              <a:t>Gemeenschappelijke diensten </a:t>
            </a:r>
            <a:r>
              <a:rPr lang="nl-NL" sz="2000" dirty="0"/>
              <a:t>(bij verschillende exploitanten) voor fysische controle zijn mogelijk – onder voorwaarden en </a:t>
            </a:r>
            <a:r>
              <a:rPr lang="nl-NL" sz="2000" dirty="0">
                <a:solidFill>
                  <a:srgbClr val="0000FF"/>
                </a:solidFill>
              </a:rPr>
              <a:t>goedkeuring van het FANC </a:t>
            </a:r>
            <a:r>
              <a:rPr lang="fr-BE" sz="2000" dirty="0" smtClean="0">
                <a:solidFill>
                  <a:srgbClr val="0000FF"/>
                </a:solidFill>
              </a:rPr>
              <a:t>-</a:t>
            </a:r>
            <a:endParaRPr lang="fr-BE" sz="2000" dirty="0">
              <a:solidFill>
                <a:srgbClr val="0000FF"/>
              </a:solidFill>
            </a:endParaRPr>
          </a:p>
          <a:p>
            <a:r>
              <a:rPr lang="nl-NL" sz="2800" dirty="0"/>
              <a:t>Algemene missie van </a:t>
            </a:r>
            <a:r>
              <a:rPr lang="nl-NL" sz="2800" dirty="0" smtClean="0">
                <a:solidFill>
                  <a:srgbClr val="0000FF"/>
                </a:solidFill>
              </a:rPr>
              <a:t>[toezien </a:t>
            </a:r>
            <a:r>
              <a:rPr lang="nl-NL" sz="2800" dirty="0">
                <a:solidFill>
                  <a:srgbClr val="0000FF"/>
                </a:solidFill>
              </a:rPr>
              <a:t>op en organisatie </a:t>
            </a:r>
            <a:r>
              <a:rPr lang="nl-NL" sz="2800" dirty="0" smtClean="0">
                <a:solidFill>
                  <a:srgbClr val="0000FF"/>
                </a:solidFill>
              </a:rPr>
              <a:t>van] </a:t>
            </a:r>
            <a:r>
              <a:rPr lang="nl-NL" sz="2800" dirty="0">
                <a:solidFill>
                  <a:srgbClr val="0000FF"/>
                </a:solidFill>
              </a:rPr>
              <a:t>bescherming </a:t>
            </a:r>
          </a:p>
          <a:p>
            <a:r>
              <a:rPr lang="nl-NL" sz="2800" dirty="0">
                <a:solidFill>
                  <a:srgbClr val="0000FF"/>
                </a:solidFill>
              </a:rPr>
              <a:t>Geïntegreerd</a:t>
            </a:r>
            <a:r>
              <a:rPr lang="nl-NL" sz="2800" dirty="0"/>
              <a:t> beheer van risico’s, in samenwerking met</a:t>
            </a:r>
          </a:p>
          <a:p>
            <a:pPr lvl="2"/>
            <a:r>
              <a:rPr lang="nl-NL" sz="2000" dirty="0"/>
              <a:t>IDPBW</a:t>
            </a:r>
          </a:p>
          <a:p>
            <a:pPr lvl="2"/>
            <a:r>
              <a:rPr lang="nl-NL" sz="2000" dirty="0"/>
              <a:t>Arbeidsgeneesheer</a:t>
            </a:r>
          </a:p>
          <a:p>
            <a:pPr lvl="2"/>
            <a:r>
              <a:rPr lang="nl-NL" sz="2000" dirty="0" smtClean="0"/>
              <a:t>Stralingsfysicus (indien van toepassing)</a:t>
            </a:r>
            <a:endParaRPr lang="nl-NL" sz="2000" dirty="0"/>
          </a:p>
          <a:p>
            <a:pPr lvl="2"/>
            <a:r>
              <a:rPr lang="nl-NL" sz="2000" dirty="0" smtClean="0"/>
              <a:t>Veiligheidsadviseur </a:t>
            </a:r>
            <a:r>
              <a:rPr lang="nl-NL" sz="2000" dirty="0"/>
              <a:t>klasse </a:t>
            </a:r>
            <a:r>
              <a:rPr lang="nl-NL" sz="2000" dirty="0" smtClean="0"/>
              <a:t>7 (</a:t>
            </a:r>
            <a:r>
              <a:rPr lang="nl-NL" sz="2000" dirty="0"/>
              <a:t>indien van toepassing)</a:t>
            </a:r>
          </a:p>
          <a:p>
            <a:pPr lvl="2"/>
            <a:endParaRPr lang="nl-NL" sz="2000" dirty="0"/>
          </a:p>
          <a:p>
            <a:pPr lvl="1"/>
            <a:endParaRPr lang="fr-BE" sz="2000" dirty="0"/>
          </a:p>
          <a:p>
            <a:endParaRPr lang="fr-BE" sz="2000" dirty="0"/>
          </a:p>
          <a:p>
            <a:pPr marL="0" indent="0">
              <a:buNone/>
            </a:pPr>
            <a:endParaRPr lang="fr-BE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10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89484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Art. 23 </a:t>
            </a:r>
            <a:r>
              <a:rPr lang="nl-BE" dirty="0" smtClean="0"/>
              <a:t>: Nieuw concept DFC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882" y="127125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nl-NL" sz="2800" dirty="0">
                <a:solidFill>
                  <a:srgbClr val="0000FF"/>
                </a:solidFill>
              </a:rPr>
              <a:t>De DFC is </a:t>
            </a:r>
            <a:r>
              <a:rPr lang="nl-NL" sz="2800" u="sng" dirty="0">
                <a:solidFill>
                  <a:srgbClr val="0000FF"/>
                </a:solidFill>
              </a:rPr>
              <a:t>altijd intern </a:t>
            </a:r>
            <a:endParaRPr lang="fr-BE" sz="2800" u="sng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nl-BE" dirty="0" smtClean="0"/>
              <a:t>			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11</a:t>
            </a:fld>
            <a:endParaRPr lang="fr-FR" altLang="en-US" dirty="0"/>
          </a:p>
        </p:txBody>
      </p:sp>
      <p:sp>
        <p:nvSpPr>
          <p:cNvPr id="27" name="Oval 26"/>
          <p:cNvSpPr/>
          <p:nvPr/>
        </p:nvSpPr>
        <p:spPr>
          <a:xfrm>
            <a:off x="2214546" y="2960826"/>
            <a:ext cx="4318225" cy="310773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771430" y="3730999"/>
            <a:ext cx="1022738" cy="123861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12BD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895821" y="3949622"/>
            <a:ext cx="1022738" cy="123861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D1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996558" y="3781713"/>
            <a:ext cx="1022738" cy="123861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963497" y="3465122"/>
            <a:ext cx="2840938" cy="880597"/>
          </a:xfrm>
          <a:prstGeom prst="ellipse">
            <a:avLst/>
          </a:prstGeom>
          <a:solidFill>
            <a:schemeClr val="bg1">
              <a:alpha val="0"/>
            </a:schemeClr>
          </a:solidFill>
          <a:ln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957508" y="3885733"/>
            <a:ext cx="889308" cy="297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200" b="1" dirty="0">
                <a:solidFill>
                  <a:srgbClr val="12BD05"/>
                </a:solidFill>
              </a:rPr>
              <a:t>Ag. SB 1</a:t>
            </a:r>
            <a:endParaRPr lang="en-GB" sz="1200" b="1" dirty="0">
              <a:solidFill>
                <a:srgbClr val="12BD0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11661" y="4093388"/>
            <a:ext cx="889308" cy="297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200" b="1" dirty="0">
                <a:solidFill>
                  <a:srgbClr val="0D15B5"/>
                </a:solidFill>
              </a:rPr>
              <a:t>Ag. SB 2</a:t>
            </a:r>
            <a:endParaRPr lang="en-GB" sz="1200" b="1" dirty="0">
              <a:solidFill>
                <a:srgbClr val="0D15B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12399" y="3863588"/>
            <a:ext cx="889308" cy="297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200" b="1" dirty="0">
                <a:solidFill>
                  <a:srgbClr val="FFC000"/>
                </a:solidFill>
              </a:rPr>
              <a:t>Ag. SB 3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0626" y="3534236"/>
            <a:ext cx="1217001" cy="33035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400" b="1" dirty="0">
                <a:solidFill>
                  <a:srgbClr val="FF0000"/>
                </a:solidFill>
              </a:rPr>
              <a:t>Hoofd DFC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71431" y="5068379"/>
            <a:ext cx="1258835" cy="5616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400" b="1" dirty="0">
                <a:solidFill>
                  <a:srgbClr val="12BD05"/>
                </a:solidFill>
              </a:rPr>
              <a:t>Inrichting /</a:t>
            </a:r>
          </a:p>
          <a:p>
            <a:r>
              <a:rPr lang="nl-BE" sz="1400" b="1" dirty="0">
                <a:solidFill>
                  <a:srgbClr val="12BD05"/>
                </a:solidFill>
              </a:rPr>
              <a:t>Installatie 1</a:t>
            </a:r>
            <a:endParaRPr lang="en-GB" sz="1400" b="1" dirty="0">
              <a:solidFill>
                <a:srgbClr val="12BD0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96265" y="5343201"/>
            <a:ext cx="1258834" cy="5616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400" b="1" dirty="0">
                <a:solidFill>
                  <a:srgbClr val="0D15B5"/>
                </a:solidFill>
              </a:rPr>
              <a:t>Inrichting /</a:t>
            </a:r>
          </a:p>
          <a:p>
            <a:r>
              <a:rPr lang="nl-BE" sz="1400" b="1" dirty="0">
                <a:solidFill>
                  <a:srgbClr val="0D15B5"/>
                </a:solidFill>
              </a:rPr>
              <a:t>Installatie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55974" y="4969617"/>
            <a:ext cx="1258836" cy="5616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400" b="1" dirty="0">
                <a:solidFill>
                  <a:srgbClr val="FFC000"/>
                </a:solidFill>
              </a:rPr>
              <a:t>Inrichting / </a:t>
            </a:r>
          </a:p>
          <a:p>
            <a:r>
              <a:rPr lang="nl-BE" sz="1400" b="1" dirty="0">
                <a:solidFill>
                  <a:srgbClr val="FFC000"/>
                </a:solidFill>
              </a:rPr>
              <a:t>Installatie 3</a:t>
            </a:r>
            <a:endParaRPr lang="en-GB" sz="1400" b="1" dirty="0">
              <a:solidFill>
                <a:srgbClr val="FFC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54554" y="2857496"/>
            <a:ext cx="1377141" cy="37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2000" b="1" dirty="0"/>
              <a:t>Exploitant</a:t>
            </a:r>
            <a:endParaRPr lang="en-GB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85197" y="3143248"/>
            <a:ext cx="657481" cy="3633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BE" sz="1600" b="1" dirty="0">
                <a:solidFill>
                  <a:srgbClr val="FF0000"/>
                </a:solidFill>
              </a:rPr>
              <a:t>DFC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20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Gemeenschappelijke</a:t>
            </a:r>
            <a:r>
              <a:rPr lang="fr-BE" dirty="0"/>
              <a:t> </a:t>
            </a:r>
            <a:r>
              <a:rPr lang="fr-BE" dirty="0" err="1"/>
              <a:t>dienst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fysische</a:t>
            </a:r>
            <a:r>
              <a:rPr lang="fr-BE" dirty="0"/>
              <a:t> </a:t>
            </a:r>
            <a:r>
              <a:rPr lang="fr-BE" dirty="0" err="1"/>
              <a:t>controle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484784"/>
            <a:ext cx="8856984" cy="4824536"/>
          </a:xfrm>
        </p:spPr>
        <p:txBody>
          <a:bodyPr/>
          <a:lstStyle/>
          <a:p>
            <a:pPr marL="457200" lvl="1" indent="0">
              <a:buNone/>
            </a:pPr>
            <a:r>
              <a:rPr lang="nl-BE" sz="2800" dirty="0">
                <a:solidFill>
                  <a:srgbClr val="0000FF"/>
                </a:solidFill>
              </a:rPr>
              <a:t>1 DFC voor verschillende </a:t>
            </a:r>
            <a:r>
              <a:rPr lang="nl-BE" sz="2800" i="1" dirty="0">
                <a:solidFill>
                  <a:srgbClr val="0000FF"/>
                </a:solidFill>
              </a:rPr>
              <a:t>exploitanten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/>
              <a:t>Beschikt minstens over </a:t>
            </a:r>
            <a:r>
              <a:rPr lang="nl-BE" sz="2000" dirty="0">
                <a:solidFill>
                  <a:srgbClr val="0000FF"/>
                </a:solidFill>
              </a:rPr>
              <a:t>twee erkende deskundigen </a:t>
            </a:r>
            <a:r>
              <a:rPr lang="nl-BE" sz="2000" dirty="0"/>
              <a:t>tewerkgesteld door 1 van de betrokken exploitanten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/>
              <a:t>Beperkte geografische zone (</a:t>
            </a:r>
            <a:r>
              <a:rPr lang="nl-BE" sz="2000" dirty="0" err="1"/>
              <a:t>vb</a:t>
            </a:r>
            <a:r>
              <a:rPr lang="nl-BE" sz="2000" dirty="0"/>
              <a:t> zelfde industriële site)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/>
              <a:t>Expertise van de risico’s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/>
              <a:t>Juridische, technische en/of economische link tussen exploitanten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/>
              <a:t>Geschreven akkoord tussen exploitanten (verdeling taken/prestaties)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rgbClr val="0000FF"/>
                </a:solidFill>
              </a:rPr>
              <a:t>Voordelig voor de stralingsbescherming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sz="2000" dirty="0"/>
              <a:t>Onderworpen aan de </a:t>
            </a:r>
            <a:r>
              <a:rPr lang="nl-BE" sz="2000" dirty="0">
                <a:solidFill>
                  <a:srgbClr val="0000FF"/>
                </a:solidFill>
              </a:rPr>
              <a:t>goedkeuring van het Agentschap </a:t>
            </a:r>
            <a:r>
              <a:rPr lang="nl-BE" sz="2000" dirty="0"/>
              <a:t>op individuele basis (+recht van exploitant om gehoord te worden) </a:t>
            </a:r>
            <a:endParaRPr lang="nl-BE" sz="2400" dirty="0"/>
          </a:p>
          <a:p>
            <a:pPr marL="914400" lvl="2" indent="0">
              <a:buNone/>
            </a:pPr>
            <a:r>
              <a:rPr lang="nl-BE" sz="2400" dirty="0" smtClean="0">
                <a:solidFill>
                  <a:srgbClr val="C00000"/>
                </a:solidFill>
              </a:rPr>
              <a:t>Overgangsbepaling</a:t>
            </a:r>
            <a:endParaRPr lang="nl-BE" sz="2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12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8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 23.1.2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484784"/>
            <a:ext cx="8856984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sz="2800" b="1" dirty="0" err="1" smtClean="0"/>
              <a:t>Klasse</a:t>
            </a:r>
            <a:r>
              <a:rPr lang="fr-BE" sz="2800" b="1" dirty="0" smtClean="0"/>
              <a:t> I </a:t>
            </a:r>
            <a:r>
              <a:rPr lang="fr-BE" sz="2800" b="1" dirty="0" err="1" smtClean="0"/>
              <a:t>inrichtingen</a:t>
            </a:r>
            <a:endParaRPr lang="fr-BE" sz="2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 err="1">
                <a:solidFill>
                  <a:srgbClr val="0000FF"/>
                </a:solidFill>
              </a:rPr>
              <a:t>Hoofd</a:t>
            </a:r>
            <a:r>
              <a:rPr lang="fr-BE" dirty="0">
                <a:solidFill>
                  <a:srgbClr val="0000FF"/>
                </a:solidFill>
              </a:rPr>
              <a:t> DFC </a:t>
            </a:r>
            <a:r>
              <a:rPr lang="fr-BE" dirty="0"/>
              <a:t>= interne </a:t>
            </a:r>
            <a:r>
              <a:rPr lang="fr-BE" dirty="0" err="1"/>
              <a:t>erkende</a:t>
            </a:r>
            <a:r>
              <a:rPr lang="fr-BE" dirty="0"/>
              <a:t> </a:t>
            </a:r>
            <a:r>
              <a:rPr lang="fr-BE" dirty="0" err="1"/>
              <a:t>deskundige</a:t>
            </a:r>
            <a:r>
              <a:rPr lang="fr-BE" dirty="0"/>
              <a:t> =</a:t>
            </a:r>
            <a:r>
              <a:rPr lang="fr-BE" dirty="0">
                <a:solidFill>
                  <a:srgbClr val="0000FF"/>
                </a:solidFill>
              </a:rPr>
              <a:t> </a:t>
            </a:r>
            <a:r>
              <a:rPr lang="fr-BE" dirty="0" err="1">
                <a:solidFill>
                  <a:srgbClr val="0000FF"/>
                </a:solidFill>
              </a:rPr>
              <a:t>Hoofd</a:t>
            </a:r>
            <a:r>
              <a:rPr lang="fr-BE" dirty="0">
                <a:solidFill>
                  <a:srgbClr val="0000FF"/>
                </a:solidFill>
              </a:rPr>
              <a:t> IDPBW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dirty="0"/>
              <a:t>Expliciete aanduiding van Agenten SB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00FF"/>
                </a:solidFill>
              </a:rPr>
              <a:t>Interne back-up erkende </a:t>
            </a:r>
            <a:r>
              <a:rPr lang="nl-NL" dirty="0">
                <a:solidFill>
                  <a:srgbClr val="0000FF"/>
                </a:solidFill>
              </a:rPr>
              <a:t>deskundige steeds beschikbaar </a:t>
            </a:r>
            <a:r>
              <a:rPr lang="nl-NL" dirty="0" smtClean="0"/>
              <a:t>(</a:t>
            </a:r>
            <a:r>
              <a:rPr lang="nl-NL" dirty="0"/>
              <a:t>wachtrol, afwezigheid/verlof van primaire expert) </a:t>
            </a:r>
            <a:r>
              <a:rPr lang="fr-BE" dirty="0">
                <a:solidFill>
                  <a:srgbClr val="0000FF"/>
                </a:solidFill>
              </a:rPr>
              <a:t>:</a:t>
            </a:r>
            <a:r>
              <a:rPr lang="fr-BE" dirty="0" smtClean="0">
                <a:solidFill>
                  <a:srgbClr val="C00000"/>
                </a:solidFill>
              </a:rPr>
              <a:t/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  2 experts minimum</a:t>
            </a:r>
            <a:endParaRPr lang="fr-BE" dirty="0">
              <a:solidFill>
                <a:srgbClr val="C0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nl-NL" dirty="0"/>
              <a:t>Beschrijving van de </a:t>
            </a:r>
            <a:r>
              <a:rPr lang="nl-NL" dirty="0">
                <a:solidFill>
                  <a:srgbClr val="0000FF"/>
                </a:solidFill>
              </a:rPr>
              <a:t>organisatie</a:t>
            </a:r>
            <a:r>
              <a:rPr lang="nl-NL" dirty="0"/>
              <a:t> van de </a:t>
            </a:r>
            <a:r>
              <a:rPr lang="nl-NL" dirty="0" smtClean="0"/>
              <a:t>[dienst] </a:t>
            </a:r>
            <a:r>
              <a:rPr lang="nl-NL" dirty="0"/>
              <a:t>fysische controle in het veiligheidsrapport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FF"/>
                </a:solidFill>
              </a:rPr>
              <a:t>Toezicht DFC </a:t>
            </a:r>
            <a:r>
              <a:rPr lang="nl-NL" dirty="0"/>
              <a:t>door het </a:t>
            </a:r>
            <a:r>
              <a:rPr lang="nl-NL" dirty="0" smtClean="0"/>
              <a:t>Agentschap </a:t>
            </a:r>
            <a:r>
              <a:rPr lang="fr-BE" dirty="0" smtClean="0">
                <a:solidFill>
                  <a:srgbClr val="C00000"/>
                </a:solidFill>
              </a:rPr>
              <a:t>(-&gt; </a:t>
            </a:r>
            <a:r>
              <a:rPr lang="fr-BE" dirty="0">
                <a:solidFill>
                  <a:srgbClr val="C00000"/>
                </a:solidFill>
              </a:rPr>
              <a:t>Bel V)</a:t>
            </a:r>
            <a:r>
              <a:rPr lang="fr-BE" dirty="0" smtClean="0"/>
              <a:t> </a:t>
            </a:r>
            <a:endParaRPr lang="fr-B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nl-NL" dirty="0"/>
              <a:t>Controleren en goedkeuren van </a:t>
            </a:r>
            <a:r>
              <a:rPr lang="nl-NL" dirty="0">
                <a:solidFill>
                  <a:srgbClr val="0000FF"/>
                </a:solidFill>
              </a:rPr>
              <a:t>beslissingen DFC </a:t>
            </a:r>
            <a:r>
              <a:rPr lang="nl-NL" dirty="0" smtClean="0"/>
              <a:t>door</a:t>
            </a:r>
            <a:r>
              <a:rPr lang="nl-NL" dirty="0" smtClean="0">
                <a:solidFill>
                  <a:srgbClr val="C00000"/>
                </a:solidFill>
              </a:rPr>
              <a:t/>
            </a:r>
            <a:br>
              <a:rPr lang="nl-NL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FANC (-&gt; Bel V)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13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nl-BE" dirty="0"/>
              <a:t>Art. 23 : Nieuw concept DFC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76" y="1340768"/>
            <a:ext cx="8178080" cy="4824536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Agent (dienst</a:t>
            </a:r>
            <a:r>
              <a:rPr lang="nl-NL" dirty="0">
                <a:solidFill>
                  <a:srgbClr val="0000FF"/>
                </a:solidFill>
              </a:rPr>
              <a:t>) voor de stralingsbescherming</a:t>
            </a:r>
            <a:r>
              <a:rPr lang="fr-BE" dirty="0" smtClean="0">
                <a:solidFill>
                  <a:srgbClr val="0000FF"/>
                </a:solidFill>
              </a:rPr>
              <a:t>: </a:t>
            </a:r>
            <a:endParaRPr lang="fr-BE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nl-NL" sz="2200" dirty="0">
                <a:solidFill>
                  <a:srgbClr val="0000FF"/>
                </a:solidFill>
              </a:rPr>
              <a:t>De </a:t>
            </a:r>
            <a:r>
              <a:rPr lang="nl-NL" sz="2200" dirty="0" smtClean="0">
                <a:solidFill>
                  <a:srgbClr val="0000FF"/>
                </a:solidFill>
              </a:rPr>
              <a:t>systematische </a:t>
            </a:r>
            <a:r>
              <a:rPr lang="nl-NL" sz="2200" dirty="0">
                <a:solidFill>
                  <a:srgbClr val="0000FF"/>
                </a:solidFill>
              </a:rPr>
              <a:t>uitoefening van stralingsbescherming op de </a:t>
            </a:r>
            <a:r>
              <a:rPr lang="nl-NL" sz="2200" dirty="0" smtClean="0">
                <a:solidFill>
                  <a:srgbClr val="0000FF"/>
                </a:solidFill>
              </a:rPr>
              <a:t>werkvloer</a:t>
            </a:r>
            <a:br>
              <a:rPr lang="nl-NL" sz="2200" dirty="0" smtClean="0">
                <a:solidFill>
                  <a:srgbClr val="0000FF"/>
                </a:solidFill>
              </a:rPr>
            </a:br>
            <a:endParaRPr lang="fr-BE" sz="2200" dirty="0" smtClean="0">
              <a:solidFill>
                <a:srgbClr val="0000FF"/>
              </a:solidFill>
            </a:endParaRPr>
          </a:p>
          <a:p>
            <a:r>
              <a:rPr lang="fr-BE" sz="2400" dirty="0" err="1" smtClean="0"/>
              <a:t>Lid</a:t>
            </a:r>
            <a:r>
              <a:rPr lang="fr-BE" sz="2400" dirty="0" smtClean="0"/>
              <a:t> van het </a:t>
            </a:r>
            <a:r>
              <a:rPr lang="fr-BE" sz="2400" dirty="0" err="1" smtClean="0"/>
              <a:t>personeel</a:t>
            </a:r>
            <a:r>
              <a:rPr lang="fr-BE" sz="2400" dirty="0" smtClean="0"/>
              <a:t> van de exploitant, </a:t>
            </a:r>
            <a:r>
              <a:rPr lang="fr-BE" sz="2400" dirty="0" err="1" smtClean="0"/>
              <a:t>tenzij</a:t>
            </a:r>
            <a:r>
              <a:rPr lang="fr-BE" sz="2400" dirty="0" smtClean="0"/>
              <a:t> het om </a:t>
            </a:r>
            <a:r>
              <a:rPr lang="fr-BE" sz="2400" dirty="0" err="1" smtClean="0"/>
              <a:t>specifieke</a:t>
            </a:r>
            <a:r>
              <a:rPr lang="fr-BE" sz="2400" dirty="0" smtClean="0"/>
              <a:t> </a:t>
            </a:r>
            <a:r>
              <a:rPr lang="fr-BE" sz="2400" dirty="0" err="1" smtClean="0"/>
              <a:t>prestaties</a:t>
            </a:r>
            <a:r>
              <a:rPr lang="fr-BE" sz="2400" dirty="0" smtClean="0"/>
              <a:t> </a:t>
            </a:r>
            <a:r>
              <a:rPr lang="fr-BE" sz="2400" dirty="0" err="1" smtClean="0"/>
              <a:t>gaat</a:t>
            </a:r>
            <a:r>
              <a:rPr lang="fr-BE" sz="2400" dirty="0" smtClean="0"/>
              <a:t> (De DFC van de exploitant </a:t>
            </a:r>
            <a:r>
              <a:rPr lang="fr-BE" sz="2400" dirty="0" err="1" smtClean="0"/>
              <a:t>blijft</a:t>
            </a:r>
            <a:r>
              <a:rPr lang="fr-BE" sz="2400" dirty="0" smtClean="0"/>
              <a:t> </a:t>
            </a:r>
            <a:r>
              <a:rPr lang="fr-BE" sz="2400" dirty="0" err="1" smtClean="0"/>
              <a:t>verantwoordelijk</a:t>
            </a:r>
            <a:r>
              <a:rPr lang="fr-BE" sz="2400" dirty="0" smtClean="0"/>
              <a:t> !)</a:t>
            </a:r>
            <a:r>
              <a:rPr lang="fr-BE" sz="2400" dirty="0"/>
              <a:t/>
            </a:r>
            <a:br>
              <a:rPr lang="fr-BE" sz="2400" dirty="0"/>
            </a:br>
            <a:endParaRPr lang="fr-BE" sz="2400" dirty="0"/>
          </a:p>
          <a:p>
            <a:r>
              <a:rPr lang="nl-NL" sz="2400" dirty="0">
                <a:solidFill>
                  <a:srgbClr val="0000FF"/>
                </a:solidFill>
              </a:rPr>
              <a:t>Theoretische vorming </a:t>
            </a:r>
            <a:r>
              <a:rPr lang="nl-NL" sz="2400" dirty="0"/>
              <a:t>(intern of extern) en praktisch </a:t>
            </a:r>
            <a:r>
              <a:rPr lang="nl-NL" sz="2400" dirty="0" smtClean="0"/>
              <a:t>aangepast (</a:t>
            </a:r>
            <a:r>
              <a:rPr lang="nl-NL" sz="2400" dirty="0"/>
              <a:t>type handeling/installatie), </a:t>
            </a:r>
            <a:r>
              <a:rPr lang="nl-NL" sz="2400" dirty="0">
                <a:solidFill>
                  <a:srgbClr val="0000FF"/>
                </a:solidFill>
              </a:rPr>
              <a:t>goedgekeurd door de </a:t>
            </a:r>
            <a:r>
              <a:rPr lang="nl-NL" sz="2400" dirty="0" smtClean="0">
                <a:solidFill>
                  <a:srgbClr val="0000FF"/>
                </a:solidFill>
              </a:rPr>
              <a:t>erkende deskundige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fr-BE" sz="2400" dirty="0" smtClean="0">
                <a:solidFill>
                  <a:srgbClr val="C00000"/>
                </a:solidFill>
              </a:rPr>
              <a:t>   </a:t>
            </a:r>
            <a:r>
              <a:rPr lang="fr-BE" sz="2400" dirty="0" err="1" smtClean="0">
                <a:solidFill>
                  <a:srgbClr val="C00000"/>
                </a:solidFill>
              </a:rPr>
              <a:t>Klasse</a:t>
            </a:r>
            <a:r>
              <a:rPr lang="fr-BE" sz="2400" dirty="0" smtClean="0">
                <a:solidFill>
                  <a:srgbClr val="C00000"/>
                </a:solidFill>
              </a:rPr>
              <a:t> I : </a:t>
            </a:r>
            <a:r>
              <a:rPr lang="fr-BE" sz="2400" dirty="0" err="1" smtClean="0">
                <a:solidFill>
                  <a:srgbClr val="C00000"/>
                </a:solidFill>
              </a:rPr>
              <a:t>AgSB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  <a:r>
              <a:rPr lang="fr-BE" sz="2400" dirty="0" err="1" smtClean="0">
                <a:solidFill>
                  <a:srgbClr val="C00000"/>
                </a:solidFill>
              </a:rPr>
              <a:t>opleiding</a:t>
            </a:r>
            <a:r>
              <a:rPr lang="fr-BE" sz="2400" dirty="0" smtClean="0">
                <a:solidFill>
                  <a:srgbClr val="C00000"/>
                </a:solidFill>
              </a:rPr>
              <a:t> die in VR </a:t>
            </a:r>
            <a:r>
              <a:rPr lang="fr-BE" sz="2400" dirty="0" err="1" smtClean="0">
                <a:solidFill>
                  <a:srgbClr val="C00000"/>
                </a:solidFill>
              </a:rPr>
              <a:t>gedocumenteerd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  <a:r>
              <a:rPr lang="fr-BE" sz="2400" dirty="0" err="1" smtClean="0">
                <a:solidFill>
                  <a:srgbClr val="C00000"/>
                </a:solidFill>
              </a:rPr>
              <a:t>is</a:t>
            </a:r>
            <a:r>
              <a:rPr lang="fr-BE" sz="2400" dirty="0" smtClean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buNone/>
            </a:pPr>
            <a:endParaRPr lang="fr-BE" sz="22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14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85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546980" y="6053078"/>
            <a:ext cx="657225" cy="360362"/>
          </a:xfrm>
        </p:spPr>
        <p:txBody>
          <a:bodyPr/>
          <a:lstStyle/>
          <a:p>
            <a:fld id="{0A58AC8B-BC76-4CE0-8CA3-89E3FAA08CA1}" type="slidenum">
              <a:rPr lang="fr-FR" altLang="en-US" smtClean="0"/>
              <a:pPr/>
              <a:t>15</a:t>
            </a:fld>
            <a:r>
              <a:rPr lang="fr-FR" altLang="en-US"/>
              <a:t>/x</a:t>
            </a:r>
          </a:p>
        </p:txBody>
      </p:sp>
      <p:sp>
        <p:nvSpPr>
          <p:cNvPr id="6" name="Oval 5"/>
          <p:cNvSpPr/>
          <p:nvPr/>
        </p:nvSpPr>
        <p:spPr>
          <a:xfrm>
            <a:off x="2051720" y="1772816"/>
            <a:ext cx="5220364" cy="40101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83847" y="3548452"/>
            <a:ext cx="3643317" cy="1952105"/>
          </a:xfrm>
          <a:prstGeom prst="ellipse">
            <a:avLst/>
          </a:prstGeom>
          <a:solidFill>
            <a:srgbClr val="F8D1A6"/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86844" y="3645574"/>
            <a:ext cx="1907279" cy="1595846"/>
          </a:xfrm>
          <a:prstGeom prst="ellipse">
            <a:avLst/>
          </a:prstGeom>
          <a:solidFill>
            <a:srgbClr val="92BF06"/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 rot="2896892">
            <a:off x="5578375" y="3709323"/>
            <a:ext cx="1809308" cy="7605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8D1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+mn-ea"/>
              </a:rPr>
              <a:t>IDPBW</a:t>
            </a:r>
            <a:endParaRPr lang="en-US" sz="32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8D1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38612" y="5017879"/>
            <a:ext cx="675577" cy="580420"/>
          </a:xfrm>
          <a:prstGeom prst="ellipse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 </a:t>
            </a:r>
            <a:r>
              <a:rPr lang="fr-BE" sz="2000" b="1" kern="0" dirty="0" smtClean="0">
                <a:solidFill>
                  <a:prstClr val="white"/>
                </a:solidFill>
                <a:latin typeface="Calibri"/>
                <a:ea typeface="+mn-ea"/>
              </a:rPr>
              <a:t>SB</a:t>
            </a:r>
            <a:endParaRPr kumimoji="0" lang="fr-BE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19340" y="4237707"/>
            <a:ext cx="675577" cy="580420"/>
          </a:xfrm>
          <a:prstGeom prst="ellipse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AgSB</a:t>
            </a:r>
            <a:endParaRPr kumimoji="0" lang="fr-BE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9992" y="5041500"/>
            <a:ext cx="675577" cy="580420"/>
          </a:xfrm>
          <a:prstGeom prst="ellipse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AgSB</a:t>
            </a:r>
            <a:endParaRPr kumimoji="0" lang="fr-BE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24390" y="1556792"/>
            <a:ext cx="2133526" cy="956665"/>
          </a:xfrm>
          <a:prstGeom prst="ellipse">
            <a:avLst/>
          </a:prstGeom>
          <a:solidFill>
            <a:srgbClr val="8064A2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800" b="1" kern="0" dirty="0" smtClean="0">
                <a:solidFill>
                  <a:prstClr val="white"/>
                </a:solidFill>
                <a:latin typeface="Calibri"/>
              </a:rPr>
              <a:t>Exploitant/</a:t>
            </a:r>
            <a:endParaRPr lang="en-GB" sz="1800" b="1" kern="0" dirty="0">
              <a:solidFill>
                <a:prstClr val="white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Hoofd inrichting</a:t>
            </a:r>
          </a:p>
        </p:txBody>
      </p:sp>
      <p:sp>
        <p:nvSpPr>
          <p:cNvPr id="15" name="Rectangle 14"/>
          <p:cNvSpPr/>
          <p:nvPr/>
        </p:nvSpPr>
        <p:spPr>
          <a:xfrm rot="3806312">
            <a:off x="4191428" y="3838235"/>
            <a:ext cx="1809308" cy="7989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+mn-ea"/>
              </a:rPr>
              <a:t>DFC</a:t>
            </a:r>
            <a:endParaRPr lang="en-US" sz="32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  <a:ea typeface="+mn-ea"/>
            </a:endParaRPr>
          </a:p>
        </p:txBody>
      </p:sp>
      <p:sp>
        <p:nvSpPr>
          <p:cNvPr id="16" name="Right Arrow 15"/>
          <p:cNvSpPr/>
          <p:nvPr/>
        </p:nvSpPr>
        <p:spPr>
          <a:xfrm rot="16882500">
            <a:off x="4143230" y="2782436"/>
            <a:ext cx="630787" cy="197305"/>
          </a:xfrm>
          <a:prstGeom prst="rightArrow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606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BE" sz="2800" b="1" dirty="0" smtClean="0">
                <a:solidFill>
                  <a:srgbClr val="FF0000"/>
                </a:solidFill>
                <a:latin typeface="Calibri"/>
                <a:ea typeface="+mn-ea"/>
              </a:rPr>
              <a:t>Hoofd DFC </a:t>
            </a:r>
            <a:r>
              <a:rPr lang="nl-BE" sz="2800" b="1" dirty="0">
                <a:solidFill>
                  <a:srgbClr val="FF0000"/>
                </a:solidFill>
                <a:latin typeface="Calibri"/>
                <a:ea typeface="+mn-ea"/>
              </a:rPr>
              <a:t>= </a:t>
            </a:r>
            <a:r>
              <a:rPr lang="nl-BE" sz="2800" b="1" dirty="0" smtClean="0">
                <a:solidFill>
                  <a:srgbClr val="FF0000"/>
                </a:solidFill>
                <a:latin typeface="Calibri"/>
                <a:ea typeface="+mn-ea"/>
              </a:rPr>
              <a:t>Hoofd IDPBW </a:t>
            </a:r>
            <a:r>
              <a:rPr lang="nl-BE" sz="2800" b="1" dirty="0">
                <a:solidFill>
                  <a:srgbClr val="FF0000"/>
                </a:solidFill>
                <a:latin typeface="Calibri"/>
                <a:ea typeface="+mn-ea"/>
              </a:rPr>
              <a:t>= </a:t>
            </a:r>
            <a:r>
              <a:rPr lang="nl-BE" sz="2800" b="1" dirty="0" smtClean="0">
                <a:solidFill>
                  <a:srgbClr val="FF0000"/>
                </a:solidFill>
                <a:latin typeface="Calibri"/>
                <a:ea typeface="+mn-ea"/>
              </a:rPr>
              <a:t>Desk. Klasse I </a:t>
            </a:r>
            <a:endParaRPr lang="en-GB" sz="2800" b="1" dirty="0">
              <a:solidFill>
                <a:srgbClr val="FF0000"/>
              </a:solidFill>
              <a:latin typeface="Calibri"/>
              <a:ea typeface="+mn-ea"/>
            </a:endParaRPr>
          </a:p>
        </p:txBody>
      </p:sp>
      <p:sp>
        <p:nvSpPr>
          <p:cNvPr id="19" name="Slide Number Placeholder 4"/>
          <p:cNvSpPr txBox="1">
            <a:spLocks/>
          </p:cNvSpPr>
          <p:nvPr/>
        </p:nvSpPr>
        <p:spPr bwMode="auto">
          <a:xfrm>
            <a:off x="5580063" y="6453188"/>
            <a:ext cx="65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+mn-lt"/>
                <a:ea typeface="ＭＳ Ｐゴシック" pitchFamily="12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24" charset="-128"/>
                <a:cs typeface="+mn-cs"/>
              </a:defRPr>
            </a:lvl9pPr>
          </a:lstStyle>
          <a:p>
            <a:fld id="{0A58AC8B-BC76-4CE0-8CA3-89E3FAA08CA1}" type="slidenum">
              <a:rPr lang="fr-FR" altLang="en-US" smtClean="0"/>
              <a:pPr/>
              <a:t>15</a:t>
            </a:fld>
            <a:endParaRPr lang="fr-FR" altLang="en-US" dirty="0"/>
          </a:p>
        </p:txBody>
      </p:sp>
      <p:sp>
        <p:nvSpPr>
          <p:cNvPr id="20" name="Oval 9"/>
          <p:cNvSpPr/>
          <p:nvPr/>
        </p:nvSpPr>
        <p:spPr>
          <a:xfrm>
            <a:off x="3900291" y="3657568"/>
            <a:ext cx="1064954" cy="511138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200" b="1" kern="0" dirty="0" smtClean="0">
                <a:solidFill>
                  <a:srgbClr val="FF0000"/>
                </a:solidFill>
                <a:latin typeface="Calibri"/>
                <a:ea typeface="+mn-ea"/>
              </a:rPr>
              <a:t>D</a:t>
            </a:r>
            <a:r>
              <a:rPr lang="fr-BE" sz="2200" b="1" kern="0" noProof="0" dirty="0" err="1" smtClean="0">
                <a:solidFill>
                  <a:srgbClr val="FF0000"/>
                </a:solidFill>
                <a:latin typeface="Calibri"/>
                <a:ea typeface="+mn-ea"/>
              </a:rPr>
              <a:t>esk</a:t>
            </a:r>
            <a:endParaRPr kumimoji="0" lang="fr-BE" sz="2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672354" y="3242884"/>
            <a:ext cx="1105975" cy="58042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200" b="1" kern="0" dirty="0" smtClean="0">
                <a:solidFill>
                  <a:srgbClr val="FF0000"/>
                </a:solidFill>
                <a:latin typeface="Calibri"/>
                <a:ea typeface="+mn-ea"/>
              </a:rPr>
              <a:t>D</a:t>
            </a:r>
            <a:r>
              <a:rPr lang="fr-BE" sz="2200" b="1" kern="0" noProof="0" dirty="0" err="1" smtClean="0">
                <a:solidFill>
                  <a:srgbClr val="FF0000"/>
                </a:solidFill>
                <a:latin typeface="Calibri"/>
                <a:ea typeface="+mn-ea"/>
              </a:rPr>
              <a:t>esk</a:t>
            </a:r>
            <a:endParaRPr kumimoji="0" lang="fr-BE" sz="2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Klasse</a:t>
            </a:r>
            <a:r>
              <a:rPr lang="fr-BE" dirty="0" smtClean="0"/>
              <a:t> 1 </a:t>
            </a:r>
            <a:r>
              <a:rPr lang="fr-BE" dirty="0" err="1" smtClean="0"/>
              <a:t>meerdere</a:t>
            </a:r>
            <a:r>
              <a:rPr lang="fr-BE" dirty="0" smtClean="0"/>
              <a:t> </a:t>
            </a:r>
            <a:r>
              <a:rPr lang="fr-BE" dirty="0" err="1" smtClean="0"/>
              <a:t>technische</a:t>
            </a:r>
            <a:r>
              <a:rPr lang="fr-BE" dirty="0" smtClean="0"/>
              <a:t> </a:t>
            </a:r>
            <a:r>
              <a:rPr lang="fr-BE" dirty="0" err="1" smtClean="0"/>
              <a:t>eenheden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16</a:t>
            </a:fld>
            <a:endParaRPr lang="fr-F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627664" cy="235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80823"/>
            <a:ext cx="2570932" cy="230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90761"/>
            <a:ext cx="2570932" cy="230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ight Arrow 15"/>
          <p:cNvSpPr/>
          <p:nvPr/>
        </p:nvSpPr>
        <p:spPr>
          <a:xfrm rot="13358932">
            <a:off x="4198198" y="3681347"/>
            <a:ext cx="2385632" cy="148481"/>
          </a:xfrm>
          <a:prstGeom prst="rightArrow">
            <a:avLst/>
          </a:prstGeom>
          <a:solidFill>
            <a:srgbClr val="5EE105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ight Arrow 15"/>
          <p:cNvSpPr/>
          <p:nvPr/>
        </p:nvSpPr>
        <p:spPr>
          <a:xfrm rot="18810207" flipV="1">
            <a:off x="2037372" y="3800131"/>
            <a:ext cx="2501559" cy="126761"/>
          </a:xfrm>
          <a:prstGeom prst="rightArrow">
            <a:avLst/>
          </a:prstGeom>
          <a:solidFill>
            <a:srgbClr val="5EE105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41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1143000"/>
          </a:xfrm>
        </p:spPr>
        <p:txBody>
          <a:bodyPr/>
          <a:lstStyle/>
          <a:p>
            <a:r>
              <a:rPr lang="en-GB" dirty="0"/>
              <a:t>Taken </a:t>
            </a:r>
            <a:r>
              <a:rPr lang="en-GB" dirty="0" err="1" smtClean="0"/>
              <a:t>fysische</a:t>
            </a:r>
            <a:r>
              <a:rPr lang="en-GB" dirty="0" smtClean="0"/>
              <a:t> </a:t>
            </a:r>
            <a:r>
              <a:rPr lang="en-GB" dirty="0" err="1"/>
              <a:t>controle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Art 23.1.5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643050"/>
            <a:ext cx="8856984" cy="4799745"/>
          </a:xfrm>
        </p:spPr>
        <p:txBody>
          <a:bodyPr/>
          <a:lstStyle/>
          <a:p>
            <a:pPr marL="457200" indent="-457200">
              <a:buFontTx/>
              <a:buAutoNum type="alphaLcParenR"/>
            </a:pPr>
            <a:r>
              <a:rPr lang="fr-BE" sz="2400" dirty="0" err="1"/>
              <a:t>Taken</a:t>
            </a:r>
            <a:r>
              <a:rPr lang="fr-BE" sz="2400" dirty="0"/>
              <a:t> “</a:t>
            </a:r>
            <a:r>
              <a:rPr lang="fr-BE" sz="2400" dirty="0">
                <a:solidFill>
                  <a:srgbClr val="0000FF"/>
                </a:solidFill>
              </a:rPr>
              <a:t>Agent (</a:t>
            </a:r>
            <a:r>
              <a:rPr lang="fr-BE" sz="2400" dirty="0" err="1">
                <a:solidFill>
                  <a:srgbClr val="0000FF"/>
                </a:solidFill>
              </a:rPr>
              <a:t>Dienst</a:t>
            </a:r>
            <a:r>
              <a:rPr lang="fr-BE" sz="2400" dirty="0">
                <a:solidFill>
                  <a:srgbClr val="0000FF"/>
                </a:solidFill>
              </a:rPr>
              <a:t>) </a:t>
            </a:r>
            <a:r>
              <a:rPr lang="fr-BE" sz="2400" dirty="0" err="1">
                <a:solidFill>
                  <a:srgbClr val="0000FF"/>
                </a:solidFill>
              </a:rPr>
              <a:t>voor</a:t>
            </a:r>
            <a:r>
              <a:rPr lang="fr-BE" sz="2400" dirty="0">
                <a:solidFill>
                  <a:srgbClr val="0000FF"/>
                </a:solidFill>
              </a:rPr>
              <a:t> de </a:t>
            </a:r>
            <a:r>
              <a:rPr lang="fr-BE" sz="2400" dirty="0" err="1">
                <a:solidFill>
                  <a:srgbClr val="0000FF"/>
                </a:solidFill>
              </a:rPr>
              <a:t>Stralingsbescherming</a:t>
            </a:r>
            <a:r>
              <a:rPr lang="fr-BE" sz="2400" dirty="0"/>
              <a:t>”: </a:t>
            </a:r>
            <a:r>
              <a:rPr lang="fr-BE" sz="2400" dirty="0" err="1"/>
              <a:t>Stralingsbescherming</a:t>
            </a:r>
            <a:r>
              <a:rPr lang="fr-BE" sz="2400" dirty="0"/>
              <a:t> </a:t>
            </a:r>
            <a:r>
              <a:rPr lang="fr-BE" sz="2400" dirty="0">
                <a:solidFill>
                  <a:srgbClr val="0000FF"/>
                </a:solidFill>
              </a:rPr>
              <a:t>in de </a:t>
            </a:r>
            <a:r>
              <a:rPr lang="fr-BE" sz="2400" dirty="0" err="1">
                <a:solidFill>
                  <a:srgbClr val="0000FF"/>
                </a:solidFill>
              </a:rPr>
              <a:t>installaties</a:t>
            </a:r>
            <a:endParaRPr lang="fr-BE" sz="2400" dirty="0"/>
          </a:p>
          <a:p>
            <a:pPr marL="0" indent="0">
              <a:buNone/>
              <a:tabLst>
                <a:tab pos="628650" algn="l"/>
              </a:tabLst>
            </a:pPr>
            <a:r>
              <a:rPr lang="fr-BE" sz="2400" dirty="0"/>
              <a:t>	</a:t>
            </a:r>
            <a:r>
              <a:rPr lang="fr-BE" sz="2400" dirty="0" smtClean="0"/>
              <a:t>- </a:t>
            </a:r>
            <a:r>
              <a:rPr lang="fr-BE" sz="2400" dirty="0" err="1"/>
              <a:t>taken</a:t>
            </a:r>
            <a:r>
              <a:rPr lang="fr-BE" sz="2400" dirty="0"/>
              <a:t> ‘</a:t>
            </a:r>
            <a:r>
              <a:rPr lang="fr-BE" sz="2400" dirty="0" err="1"/>
              <a:t>aangestelde</a:t>
            </a:r>
            <a:r>
              <a:rPr lang="fr-BE" sz="2400" dirty="0"/>
              <a:t> </a:t>
            </a:r>
            <a:r>
              <a:rPr lang="fr-BE" sz="2400" dirty="0" err="1"/>
              <a:t>voor</a:t>
            </a:r>
            <a:r>
              <a:rPr lang="fr-BE" sz="2400" dirty="0"/>
              <a:t> </a:t>
            </a:r>
            <a:r>
              <a:rPr lang="fr-BE" sz="2400" dirty="0" err="1"/>
              <a:t>bewaking</a:t>
            </a:r>
            <a:r>
              <a:rPr lang="fr-BE" sz="2400" dirty="0"/>
              <a:t>’</a:t>
            </a:r>
          </a:p>
          <a:p>
            <a:pPr marL="0" indent="0">
              <a:buNone/>
              <a:tabLst>
                <a:tab pos="628650" algn="l"/>
              </a:tabLst>
            </a:pPr>
            <a:r>
              <a:rPr lang="fr-BE" sz="2400" dirty="0"/>
              <a:t>	- </a:t>
            </a:r>
            <a:r>
              <a:rPr lang="fr-BE" sz="2400" dirty="0" err="1"/>
              <a:t>conform</a:t>
            </a:r>
            <a:r>
              <a:rPr lang="fr-BE" sz="2400" dirty="0"/>
              <a:t> </a:t>
            </a:r>
            <a:r>
              <a:rPr lang="fr-BE" sz="2400" dirty="0" err="1"/>
              <a:t>aan</a:t>
            </a:r>
            <a:r>
              <a:rPr lang="fr-BE" sz="2400" dirty="0"/>
              <a:t> </a:t>
            </a:r>
            <a:r>
              <a:rPr lang="fr-BE" sz="2400" dirty="0" smtClean="0"/>
              <a:t>« RPO » </a:t>
            </a:r>
            <a:r>
              <a:rPr lang="fr-BE" sz="2400" dirty="0" err="1"/>
              <a:t>uit</a:t>
            </a:r>
            <a:r>
              <a:rPr lang="fr-BE" sz="2400" dirty="0"/>
              <a:t> </a:t>
            </a:r>
            <a:r>
              <a:rPr lang="fr-BE" sz="2400" dirty="0" err="1"/>
              <a:t>richtlijn</a:t>
            </a:r>
            <a:r>
              <a:rPr lang="fr-BE" sz="2400" dirty="0"/>
              <a:t> 2013/59</a:t>
            </a:r>
          </a:p>
          <a:p>
            <a:pPr marL="0" indent="0">
              <a:buNone/>
              <a:tabLst>
                <a:tab pos="628650" algn="l"/>
              </a:tabLst>
            </a:pPr>
            <a:r>
              <a:rPr lang="fr-BE" sz="2400" dirty="0"/>
              <a:t>b)   </a:t>
            </a:r>
            <a:r>
              <a:rPr lang="fr-BE" sz="2400" dirty="0" err="1">
                <a:solidFill>
                  <a:srgbClr val="0000FF"/>
                </a:solidFill>
              </a:rPr>
              <a:t>Taken</a:t>
            </a:r>
            <a:r>
              <a:rPr lang="fr-BE" sz="2400" dirty="0">
                <a:solidFill>
                  <a:srgbClr val="0000FF"/>
                </a:solidFill>
              </a:rPr>
              <a:t> “</a:t>
            </a:r>
            <a:r>
              <a:rPr lang="fr-BE" sz="2400" dirty="0" err="1">
                <a:solidFill>
                  <a:srgbClr val="0000FF"/>
                </a:solidFill>
              </a:rPr>
              <a:t>Erkende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>
                <a:solidFill>
                  <a:srgbClr val="0000FF"/>
                </a:solidFill>
              </a:rPr>
              <a:t>deskundige</a:t>
            </a:r>
            <a:r>
              <a:rPr lang="fr-BE" sz="2400" dirty="0"/>
              <a:t>” : </a:t>
            </a:r>
            <a:r>
              <a:rPr lang="fr-BE" sz="2400" i="1" dirty="0" err="1"/>
              <a:t>onderzoek</a:t>
            </a:r>
            <a:r>
              <a:rPr lang="fr-BE" sz="2400" i="1" dirty="0"/>
              <a:t> en </a:t>
            </a:r>
            <a:r>
              <a:rPr lang="fr-BE" sz="2400" i="1" dirty="0" err="1"/>
              <a:t>goedkeuring</a:t>
            </a:r>
            <a:r>
              <a:rPr lang="fr-BE" sz="2400" i="1" dirty="0"/>
              <a:t> </a:t>
            </a:r>
          </a:p>
          <a:p>
            <a:pPr marL="0" lvl="1" indent="0">
              <a:buNone/>
              <a:tabLst>
                <a:tab pos="628650" algn="l"/>
                <a:tab pos="903288" algn="l"/>
              </a:tabLst>
            </a:pPr>
            <a:r>
              <a:rPr lang="fr-BE" sz="2400" dirty="0">
                <a:cs typeface="+mn-cs"/>
              </a:rPr>
              <a:t>       </a:t>
            </a:r>
            <a:r>
              <a:rPr lang="fr-BE" sz="2400" dirty="0" smtClean="0">
                <a:cs typeface="+mn-cs"/>
              </a:rPr>
              <a:t>- </a:t>
            </a:r>
            <a:r>
              <a:rPr lang="fr-BE" sz="2400" dirty="0" err="1">
                <a:cs typeface="+mn-cs"/>
              </a:rPr>
              <a:t>meer</a:t>
            </a:r>
            <a:r>
              <a:rPr lang="fr-BE" sz="2400" dirty="0">
                <a:cs typeface="+mn-cs"/>
              </a:rPr>
              <a:t> </a:t>
            </a:r>
            <a:r>
              <a:rPr lang="fr-BE" sz="2400" dirty="0" err="1">
                <a:cs typeface="+mn-cs"/>
              </a:rPr>
              <a:t>punctuele</a:t>
            </a:r>
            <a:r>
              <a:rPr lang="fr-BE" sz="2400" dirty="0">
                <a:cs typeface="+mn-cs"/>
              </a:rPr>
              <a:t> </a:t>
            </a:r>
            <a:r>
              <a:rPr lang="fr-BE" sz="2400" dirty="0" err="1">
                <a:cs typeface="+mn-cs"/>
              </a:rPr>
              <a:t>taken</a:t>
            </a:r>
            <a:r>
              <a:rPr lang="fr-BE" sz="2400" dirty="0">
                <a:cs typeface="+mn-cs"/>
              </a:rPr>
              <a:t> </a:t>
            </a:r>
            <a:r>
              <a:rPr lang="fr-BE" sz="2400" dirty="0" err="1">
                <a:cs typeface="+mn-cs"/>
              </a:rPr>
              <a:t>mbt</a:t>
            </a:r>
            <a:r>
              <a:rPr lang="fr-BE" sz="2400" dirty="0">
                <a:cs typeface="+mn-cs"/>
              </a:rPr>
              <a:t> </a:t>
            </a:r>
            <a:r>
              <a:rPr lang="fr-BE" sz="2400" dirty="0" err="1">
                <a:cs typeface="+mn-cs"/>
              </a:rPr>
              <a:t>stralingsbescherming</a:t>
            </a:r>
            <a:r>
              <a:rPr lang="fr-BE" sz="2400" dirty="0">
                <a:cs typeface="+mn-cs"/>
              </a:rPr>
              <a:t> en 		</a:t>
            </a:r>
            <a:r>
              <a:rPr lang="fr-BE" sz="2400" dirty="0" smtClean="0">
                <a:cs typeface="+mn-cs"/>
              </a:rPr>
              <a:t>	</a:t>
            </a:r>
            <a:r>
              <a:rPr lang="fr-BE" sz="2400" dirty="0" err="1" smtClean="0">
                <a:cs typeface="+mn-cs"/>
              </a:rPr>
              <a:t>veiligheid</a:t>
            </a:r>
            <a:r>
              <a:rPr lang="fr-BE" sz="2400" dirty="0" smtClean="0">
                <a:cs typeface="+mn-cs"/>
              </a:rPr>
              <a:t> </a:t>
            </a:r>
            <a:r>
              <a:rPr lang="fr-BE" sz="2400" dirty="0">
                <a:cs typeface="+mn-cs"/>
              </a:rPr>
              <a:t/>
            </a:r>
            <a:br>
              <a:rPr lang="fr-BE" sz="2400" dirty="0">
                <a:cs typeface="+mn-cs"/>
              </a:rPr>
            </a:br>
            <a:r>
              <a:rPr lang="fr-BE" sz="2400" dirty="0">
                <a:cs typeface="+mn-cs"/>
              </a:rPr>
              <a:t>	- </a:t>
            </a:r>
            <a:r>
              <a:rPr lang="fr-BE" sz="2400" dirty="0" err="1" smtClean="0">
                <a:cs typeface="+mn-cs"/>
              </a:rPr>
              <a:t>conform</a:t>
            </a:r>
            <a:r>
              <a:rPr lang="fr-BE" sz="2400" dirty="0" smtClean="0">
                <a:cs typeface="+mn-cs"/>
              </a:rPr>
              <a:t> </a:t>
            </a:r>
            <a:r>
              <a:rPr lang="fr-BE" sz="2400" dirty="0" err="1">
                <a:cs typeface="+mn-cs"/>
              </a:rPr>
              <a:t>aan</a:t>
            </a:r>
            <a:r>
              <a:rPr lang="fr-BE" sz="2400" dirty="0">
                <a:cs typeface="+mn-cs"/>
              </a:rPr>
              <a:t> </a:t>
            </a:r>
            <a:r>
              <a:rPr lang="fr-BE" sz="2400" dirty="0" smtClean="0">
                <a:cs typeface="+mn-cs"/>
              </a:rPr>
              <a:t>« RPE » </a:t>
            </a:r>
            <a:r>
              <a:rPr lang="fr-BE" sz="2400" dirty="0" err="1">
                <a:cs typeface="+mn-cs"/>
              </a:rPr>
              <a:t>uit</a:t>
            </a:r>
            <a:r>
              <a:rPr lang="fr-BE" sz="2400" dirty="0">
                <a:cs typeface="+mn-cs"/>
              </a:rPr>
              <a:t> </a:t>
            </a:r>
            <a:r>
              <a:rPr lang="fr-BE" sz="2400" dirty="0" err="1">
                <a:cs typeface="+mn-cs"/>
              </a:rPr>
              <a:t>richtlijn</a:t>
            </a:r>
            <a:r>
              <a:rPr lang="fr-BE" sz="2400" dirty="0"/>
              <a:t> 2013/59</a:t>
            </a:r>
            <a:br>
              <a:rPr lang="fr-BE" sz="2400" dirty="0"/>
            </a:br>
            <a:r>
              <a:rPr lang="fr-BE" sz="2400" dirty="0"/>
              <a:t>	- </a:t>
            </a:r>
            <a:r>
              <a:rPr lang="fr-BE" sz="2400" dirty="0" err="1" smtClean="0"/>
              <a:t>taak</a:t>
            </a:r>
            <a:r>
              <a:rPr lang="fr-BE" sz="2400" dirty="0" smtClean="0"/>
              <a:t> </a:t>
            </a:r>
            <a:r>
              <a:rPr lang="fr-BE" sz="2400" dirty="0"/>
              <a:t>van ‘</a:t>
            </a:r>
            <a:r>
              <a:rPr lang="fr-BE" sz="2400" dirty="0" err="1"/>
              <a:t>bezoek</a:t>
            </a:r>
            <a:r>
              <a:rPr lang="fr-BE" sz="2400" dirty="0"/>
              <a:t> </a:t>
            </a:r>
            <a:r>
              <a:rPr lang="fr-BE" sz="2400" dirty="0" err="1"/>
              <a:t>aan</a:t>
            </a:r>
            <a:r>
              <a:rPr lang="fr-BE" sz="2400" dirty="0"/>
              <a:t> de </a:t>
            </a:r>
            <a:r>
              <a:rPr lang="fr-BE" sz="2400" dirty="0" err="1"/>
              <a:t>installaties</a:t>
            </a:r>
            <a:r>
              <a:rPr lang="fr-BE" sz="2400" dirty="0"/>
              <a:t>’</a:t>
            </a:r>
          </a:p>
          <a:p>
            <a:pPr marL="0" lvl="1" indent="0">
              <a:spcBef>
                <a:spcPts val="1200"/>
              </a:spcBef>
              <a:buNone/>
              <a:tabLst>
                <a:tab pos="628650" algn="l"/>
              </a:tabLst>
            </a:pPr>
            <a:r>
              <a:rPr lang="fr-BE" sz="2000" dirty="0">
                <a:solidFill>
                  <a:srgbClr val="C00000"/>
                </a:solidFill>
              </a:rPr>
              <a:t>In </a:t>
            </a:r>
            <a:r>
              <a:rPr lang="fr-BE" sz="2000" dirty="0" err="1">
                <a:solidFill>
                  <a:srgbClr val="C00000"/>
                </a:solidFill>
              </a:rPr>
              <a:t>klasse</a:t>
            </a:r>
            <a:r>
              <a:rPr lang="fr-BE" sz="2000" dirty="0">
                <a:solidFill>
                  <a:srgbClr val="C00000"/>
                </a:solidFill>
              </a:rPr>
              <a:t> II en III: indien exploitant </a:t>
            </a:r>
            <a:r>
              <a:rPr lang="fr-BE" sz="2000" dirty="0" err="1">
                <a:solidFill>
                  <a:srgbClr val="C00000"/>
                </a:solidFill>
              </a:rPr>
              <a:t>zelf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geen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deskundige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onder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zijn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personeelsleden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heeft</a:t>
            </a:r>
            <a:r>
              <a:rPr lang="fr-BE" sz="2000" dirty="0">
                <a:solidFill>
                  <a:srgbClr val="C00000"/>
                </a:solidFill>
              </a:rPr>
              <a:t>, </a:t>
            </a:r>
            <a:r>
              <a:rPr lang="fr-BE" sz="2000" dirty="0" err="1">
                <a:solidFill>
                  <a:srgbClr val="C00000"/>
                </a:solidFill>
              </a:rPr>
              <a:t>doet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deze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beroep</a:t>
            </a:r>
            <a:r>
              <a:rPr lang="fr-BE" sz="2000" dirty="0">
                <a:solidFill>
                  <a:srgbClr val="C00000"/>
                </a:solidFill>
              </a:rPr>
              <a:t> op </a:t>
            </a:r>
            <a:r>
              <a:rPr lang="fr-BE" sz="2000" dirty="0" err="1">
                <a:solidFill>
                  <a:srgbClr val="C00000"/>
                </a:solidFill>
              </a:rPr>
              <a:t>een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erkende</a:t>
            </a:r>
            <a:r>
              <a:rPr lang="fr-BE" sz="2000" dirty="0">
                <a:solidFill>
                  <a:srgbClr val="C00000"/>
                </a:solidFill>
              </a:rPr>
              <a:t> </a:t>
            </a:r>
            <a:r>
              <a:rPr lang="fr-BE" sz="2000" dirty="0" err="1">
                <a:solidFill>
                  <a:srgbClr val="C00000"/>
                </a:solidFill>
              </a:rPr>
              <a:t>instelling</a:t>
            </a:r>
            <a:endParaRPr lang="fr-BE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17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1143000"/>
          </a:xfrm>
        </p:spPr>
        <p:txBody>
          <a:bodyPr/>
          <a:lstStyle/>
          <a:p>
            <a:r>
              <a:rPr lang="en-GB" dirty="0"/>
              <a:t>Taken </a:t>
            </a:r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controle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Art 23.1.5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916833"/>
            <a:ext cx="8461448" cy="3744416"/>
          </a:xfrm>
        </p:spPr>
        <p:txBody>
          <a:bodyPr/>
          <a:lstStyle/>
          <a:p>
            <a:pPr marL="355600" lvl="1" indent="-355600">
              <a:buNone/>
            </a:pPr>
            <a:r>
              <a:rPr lang="fr-BE" sz="2400" dirty="0"/>
              <a:t>c) 19 </a:t>
            </a:r>
            <a:r>
              <a:rPr lang="fr-BE" sz="2400" dirty="0" err="1"/>
              <a:t>specifieke</a:t>
            </a:r>
            <a:r>
              <a:rPr lang="fr-BE" sz="2400" dirty="0"/>
              <a:t> </a:t>
            </a:r>
            <a:r>
              <a:rPr lang="fr-BE" sz="2400" dirty="0" err="1"/>
              <a:t>taken</a:t>
            </a:r>
            <a:r>
              <a:rPr lang="fr-BE" sz="2400" dirty="0"/>
              <a:t>  (</a:t>
            </a:r>
            <a:r>
              <a:rPr lang="fr-BE" sz="2400" i="1" dirty="0" err="1"/>
              <a:t>onderzoeken</a:t>
            </a:r>
            <a:r>
              <a:rPr lang="fr-BE" sz="2400" i="1" dirty="0"/>
              <a:t> en </a:t>
            </a:r>
            <a:r>
              <a:rPr lang="fr-BE" sz="2400" i="1" dirty="0" err="1"/>
              <a:t>goedkeuren</a:t>
            </a:r>
            <a:r>
              <a:rPr lang="fr-BE" sz="2400" dirty="0"/>
              <a:t>) </a:t>
            </a:r>
            <a:r>
              <a:rPr lang="fr-BE" sz="2400" dirty="0" err="1"/>
              <a:t>inzake</a:t>
            </a:r>
            <a:r>
              <a:rPr lang="fr-BE" sz="2400" dirty="0"/>
              <a:t> </a:t>
            </a:r>
            <a:r>
              <a:rPr lang="fr-BE" sz="2400" dirty="0" err="1"/>
              <a:t>nucleaire</a:t>
            </a:r>
            <a:r>
              <a:rPr lang="fr-BE" sz="2400" dirty="0"/>
              <a:t> </a:t>
            </a:r>
            <a:r>
              <a:rPr lang="fr-BE" sz="2400" dirty="0" err="1"/>
              <a:t>veiligheid</a:t>
            </a:r>
            <a:r>
              <a:rPr lang="fr-BE" sz="2400" dirty="0"/>
              <a:t> </a:t>
            </a:r>
            <a:br>
              <a:rPr lang="fr-BE" sz="2400" dirty="0"/>
            </a:br>
            <a:r>
              <a:rPr lang="fr-BE" sz="2400" dirty="0"/>
              <a:t>    – </a:t>
            </a:r>
            <a:r>
              <a:rPr lang="fr-BE" sz="2400" dirty="0" err="1">
                <a:solidFill>
                  <a:srgbClr val="0000FF"/>
                </a:solidFill>
              </a:rPr>
              <a:t>klasse</a:t>
            </a:r>
            <a:r>
              <a:rPr lang="fr-BE" sz="2400" dirty="0">
                <a:solidFill>
                  <a:srgbClr val="0000FF"/>
                </a:solidFill>
              </a:rPr>
              <a:t> I </a:t>
            </a:r>
            <a:r>
              <a:rPr lang="fr-BE" sz="2400" dirty="0" err="1">
                <a:solidFill>
                  <a:srgbClr val="0000FF"/>
                </a:solidFill>
              </a:rPr>
              <a:t>inrichtingen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/>
              <a:t>– </a:t>
            </a:r>
            <a:r>
              <a:rPr lang="fr-BE" sz="2400" dirty="0" err="1"/>
              <a:t>gelinkt</a:t>
            </a:r>
            <a:r>
              <a:rPr lang="fr-BE" sz="2400" dirty="0"/>
              <a:t> met KB </a:t>
            </a:r>
            <a:r>
              <a:rPr lang="fr-BE" sz="2400" dirty="0" smtClean="0"/>
              <a:t>30/11/11</a:t>
            </a:r>
            <a:br>
              <a:rPr lang="fr-BE" sz="2400" dirty="0" smtClean="0"/>
            </a:br>
            <a:r>
              <a:rPr lang="fr-BE" sz="2400" dirty="0" smtClean="0"/>
              <a:t>       </a:t>
            </a:r>
            <a:r>
              <a:rPr lang="fr-BE" sz="2400" dirty="0" smtClean="0">
                <a:solidFill>
                  <a:srgbClr val="0000FF"/>
                </a:solidFill>
              </a:rPr>
              <a:t>«</a:t>
            </a:r>
            <a:r>
              <a:rPr lang="fr-BE" sz="2400" dirty="0">
                <a:solidFill>
                  <a:srgbClr val="0000FF"/>
                </a:solidFill>
              </a:rPr>
              <a:t> </a:t>
            </a:r>
            <a:r>
              <a:rPr lang="fr-BE" sz="2400" dirty="0" err="1">
                <a:solidFill>
                  <a:srgbClr val="0000FF"/>
                </a:solidFill>
              </a:rPr>
              <a:t>Veiligheid</a:t>
            </a:r>
            <a:r>
              <a:rPr lang="fr-BE" sz="2400" dirty="0">
                <a:solidFill>
                  <a:srgbClr val="0000FF"/>
                </a:solidFill>
              </a:rPr>
              <a:t> van de </a:t>
            </a:r>
            <a:r>
              <a:rPr lang="fr-BE" sz="2400" dirty="0" err="1">
                <a:solidFill>
                  <a:srgbClr val="0000FF"/>
                </a:solidFill>
              </a:rPr>
              <a:t>nucleaire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>
                <a:solidFill>
                  <a:srgbClr val="0000FF"/>
                </a:solidFill>
              </a:rPr>
              <a:t>installaties</a:t>
            </a:r>
            <a:r>
              <a:rPr lang="fr-BE" sz="2400" dirty="0">
                <a:solidFill>
                  <a:srgbClr val="0000FF"/>
                </a:solidFill>
              </a:rPr>
              <a:t> »</a:t>
            </a:r>
          </a:p>
          <a:p>
            <a:pPr marL="0" lvl="1" indent="0">
              <a:buNone/>
            </a:pPr>
            <a:endParaRPr lang="fr-BE" sz="2400" dirty="0">
              <a:solidFill>
                <a:srgbClr val="0000FF"/>
              </a:solidFill>
            </a:endParaRPr>
          </a:p>
          <a:p>
            <a:pPr marL="0" lvl="1" indent="0">
              <a:buNone/>
            </a:pPr>
            <a:r>
              <a:rPr lang="fr-BE" sz="2400" dirty="0">
                <a:solidFill>
                  <a:srgbClr val="0000FF"/>
                </a:solidFill>
              </a:rPr>
              <a:t>De </a:t>
            </a:r>
            <a:r>
              <a:rPr lang="fr-BE" sz="2400" dirty="0" err="1">
                <a:solidFill>
                  <a:srgbClr val="0000FF"/>
                </a:solidFill>
              </a:rPr>
              <a:t>erkende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>
                <a:solidFill>
                  <a:srgbClr val="0000FF"/>
                </a:solidFill>
              </a:rPr>
              <a:t>deskundige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/>
              <a:t>(van </a:t>
            </a:r>
            <a:r>
              <a:rPr lang="fr-BE" sz="2400" dirty="0" err="1"/>
              <a:t>klasse</a:t>
            </a:r>
            <a:r>
              <a:rPr lang="fr-BE" sz="2400" dirty="0"/>
              <a:t> I)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verantwoordelijk</a:t>
            </a:r>
            <a:r>
              <a:rPr lang="fr-BE" sz="2400" dirty="0"/>
              <a:t> </a:t>
            </a:r>
            <a:r>
              <a:rPr lang="fr-BE" sz="2400" dirty="0" err="1"/>
              <a:t>voor</a:t>
            </a:r>
            <a:r>
              <a:rPr lang="fr-BE" sz="2400" dirty="0"/>
              <a:t> de </a:t>
            </a:r>
            <a:r>
              <a:rPr lang="fr-BE" sz="2400" dirty="0" err="1">
                <a:solidFill>
                  <a:srgbClr val="0000FF"/>
                </a:solidFill>
              </a:rPr>
              <a:t>organisatie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/>
              <a:t>en de </a:t>
            </a:r>
            <a:r>
              <a:rPr lang="fr-BE" sz="2400" dirty="0" err="1">
                <a:solidFill>
                  <a:srgbClr val="0000FF"/>
                </a:solidFill>
              </a:rPr>
              <a:t>goede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>
                <a:solidFill>
                  <a:srgbClr val="0000FF"/>
                </a:solidFill>
              </a:rPr>
              <a:t>uitvoering</a:t>
            </a:r>
            <a:r>
              <a:rPr lang="fr-BE" sz="2400" dirty="0">
                <a:solidFill>
                  <a:srgbClr val="0000FF"/>
                </a:solidFill>
              </a:rPr>
              <a:t>/</a:t>
            </a:r>
            <a:r>
              <a:rPr lang="fr-BE" sz="2400" dirty="0" err="1">
                <a:solidFill>
                  <a:srgbClr val="0000FF"/>
                </a:solidFill>
              </a:rPr>
              <a:t>realisatie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/>
              <a:t>van </a:t>
            </a:r>
            <a:r>
              <a:rPr lang="fr-BE" sz="2400" dirty="0" err="1"/>
              <a:t>deze</a:t>
            </a:r>
            <a:r>
              <a:rPr lang="fr-BE" sz="2400" dirty="0"/>
              <a:t> </a:t>
            </a:r>
            <a:r>
              <a:rPr lang="fr-BE" sz="2400" dirty="0" err="1" smtClean="0"/>
              <a:t>taken</a:t>
            </a:r>
            <a:r>
              <a:rPr lang="fr-BE" sz="2400" dirty="0" smtClean="0"/>
              <a:t>.</a:t>
            </a:r>
            <a:endParaRPr lang="fr-BE" sz="2400" dirty="0">
              <a:cs typeface="+mn-cs"/>
            </a:endParaRPr>
          </a:p>
          <a:p>
            <a:pPr marL="400050" lvl="1" indent="0">
              <a:buNone/>
            </a:pPr>
            <a:endParaRPr lang="fr-BE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18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05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73C54-BAAB-4411-93C5-E9E980AF742F}" type="slidenum">
              <a:rPr lang="fr-BE" smtClean="0"/>
              <a:pPr/>
              <a:t>19</a:t>
            </a:fld>
            <a:endParaRPr lang="fr-BE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Taken </a:t>
            </a:r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controle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Art 23.1.5</a:t>
            </a:r>
            <a:endParaRPr 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363272" cy="4525963"/>
          </a:xfrm>
        </p:spPr>
        <p:txBody>
          <a:bodyPr/>
          <a:lstStyle/>
          <a:p>
            <a:endParaRPr lang="fr-FR" dirty="0" smtClean="0">
              <a:solidFill>
                <a:srgbClr val="0000FF"/>
              </a:solidFill>
            </a:endParaRPr>
          </a:p>
          <a:p>
            <a:r>
              <a:rPr lang="nl-NL" dirty="0">
                <a:solidFill>
                  <a:srgbClr val="0000FF"/>
                </a:solidFill>
              </a:rPr>
              <a:t>Nieuwe </a:t>
            </a:r>
            <a:r>
              <a:rPr lang="nl-NL" dirty="0" smtClean="0">
                <a:solidFill>
                  <a:srgbClr val="0000FF"/>
                </a:solidFill>
              </a:rPr>
              <a:t>taak </a:t>
            </a:r>
            <a:r>
              <a:rPr lang="nl-NL" dirty="0">
                <a:solidFill>
                  <a:srgbClr val="0000FF"/>
                </a:solidFill>
              </a:rPr>
              <a:t>erkende deskundige</a:t>
            </a:r>
            <a:r>
              <a:rPr lang="fr-FR" dirty="0" smtClean="0">
                <a:solidFill>
                  <a:srgbClr val="0000FF"/>
                </a:solidFill>
              </a:rPr>
              <a:t>:</a:t>
            </a:r>
            <a:endParaRPr lang="fr-FR" dirty="0">
              <a:solidFill>
                <a:srgbClr val="0000FF"/>
              </a:solidFill>
            </a:endParaRPr>
          </a:p>
          <a:p>
            <a:pPr lvl="1"/>
            <a:endParaRPr lang="fr-FR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rgbClr val="0000FF"/>
                </a:solidFill>
              </a:rPr>
              <a:t>Onderzoeken en goedkeuren van documenten </a:t>
            </a:r>
            <a:r>
              <a:rPr lang="nl-NL" dirty="0" smtClean="0">
                <a:solidFill>
                  <a:srgbClr val="0000FF"/>
                </a:solidFill>
              </a:rPr>
              <a:t>bestemd voor </a:t>
            </a:r>
            <a:r>
              <a:rPr lang="nl-NL" dirty="0">
                <a:solidFill>
                  <a:srgbClr val="0000FF"/>
                </a:solidFill>
              </a:rPr>
              <a:t>NIRAS</a:t>
            </a:r>
            <a:r>
              <a:rPr lang="fr-FR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nl-NL" dirty="0" smtClean="0"/>
              <a:t> </a:t>
            </a:r>
            <a:r>
              <a:rPr lang="nl-NL" dirty="0"/>
              <a:t>In het kader van </a:t>
            </a:r>
            <a:r>
              <a:rPr lang="nl-NL" dirty="0" smtClean="0"/>
              <a:t>afvoer </a:t>
            </a:r>
            <a:r>
              <a:rPr lang="nl-NL" dirty="0"/>
              <a:t>van afval</a:t>
            </a:r>
          </a:p>
          <a:p>
            <a:pPr lvl="1"/>
            <a:r>
              <a:rPr lang="nl-NL" dirty="0" smtClean="0"/>
              <a:t> </a:t>
            </a:r>
            <a:r>
              <a:rPr lang="nl-NL" dirty="0"/>
              <a:t>In het kader van erkenning van installaties</a:t>
            </a:r>
          </a:p>
          <a:p>
            <a:pPr lvl="1"/>
            <a:r>
              <a:rPr lang="nl-NL" dirty="0" smtClean="0"/>
              <a:t> </a:t>
            </a:r>
            <a:r>
              <a:rPr lang="nl-NL" dirty="0"/>
              <a:t>Daaraan gekoppelde kwaliteitsdocumenten</a:t>
            </a:r>
            <a:endParaRPr lang="fr-FR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Ter </a:t>
            </a:r>
            <a:r>
              <a:rPr lang="fr-BE" dirty="0" err="1"/>
              <a:t>herinnering</a:t>
            </a:r>
            <a:r>
              <a:rPr lang="fr-BE" dirty="0"/>
              <a:t>: </a:t>
            </a:r>
            <a:r>
              <a:rPr lang="fr-BE" dirty="0" err="1"/>
              <a:t>Waarom</a:t>
            </a:r>
            <a:r>
              <a:rPr lang="fr-BE" dirty="0"/>
              <a:t>? </a:t>
            </a:r>
            <a:endParaRPr lang="fr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7" y="1434932"/>
            <a:ext cx="8229600" cy="4417289"/>
          </a:xfrm>
        </p:spPr>
        <p:txBody>
          <a:bodyPr/>
          <a:lstStyle/>
          <a:p>
            <a:pPr>
              <a:spcAft>
                <a:spcPts val="1108"/>
              </a:spcAft>
            </a:pPr>
            <a:r>
              <a:rPr lang="fr-BE" sz="2400" dirty="0" err="1"/>
              <a:t>Aanbeveling</a:t>
            </a:r>
            <a:r>
              <a:rPr lang="fr-BE" sz="2400" dirty="0"/>
              <a:t> van </a:t>
            </a:r>
            <a:r>
              <a:rPr lang="fr-BE" sz="2400" dirty="0" err="1"/>
              <a:t>een</a:t>
            </a:r>
            <a:r>
              <a:rPr lang="fr-BE" sz="2400" dirty="0"/>
              <a:t> internationale audit van het FANC: </a:t>
            </a:r>
          </a:p>
          <a:p>
            <a:pPr lvl="1">
              <a:spcAft>
                <a:spcPts val="1108"/>
              </a:spcAft>
            </a:pPr>
            <a:r>
              <a:rPr lang="fr-BE" sz="2000" dirty="0" err="1"/>
              <a:t>Duidelijk</a:t>
            </a:r>
            <a:r>
              <a:rPr lang="fr-BE" sz="2000" dirty="0"/>
              <a:t> </a:t>
            </a:r>
            <a:r>
              <a:rPr lang="fr-BE" sz="2000" dirty="0" err="1"/>
              <a:t>onderscheid</a:t>
            </a:r>
            <a:r>
              <a:rPr lang="fr-BE" sz="2000" dirty="0"/>
              <a:t> </a:t>
            </a:r>
            <a:r>
              <a:rPr lang="fr-BE" sz="2000" dirty="0" err="1"/>
              <a:t>tussen</a:t>
            </a:r>
            <a:r>
              <a:rPr lang="fr-BE" sz="2000" dirty="0"/>
              <a:t> de </a:t>
            </a:r>
            <a:r>
              <a:rPr lang="fr-BE" sz="2000" dirty="0" err="1"/>
              <a:t>rollen</a:t>
            </a:r>
            <a:r>
              <a:rPr lang="fr-BE" sz="2000" dirty="0"/>
              <a:t> en </a:t>
            </a:r>
            <a:r>
              <a:rPr lang="fr-BE" sz="2000" dirty="0" err="1"/>
              <a:t>verantwoordelijkheden</a:t>
            </a:r>
            <a:r>
              <a:rPr lang="fr-BE" sz="2000" dirty="0"/>
              <a:t> van de exploitant/</a:t>
            </a:r>
            <a:r>
              <a:rPr lang="fr-BE" sz="2000" dirty="0" err="1"/>
              <a:t>ondernemingshoofd</a:t>
            </a:r>
            <a:r>
              <a:rPr lang="fr-BE" sz="2000" dirty="0"/>
              <a:t> </a:t>
            </a:r>
            <a:r>
              <a:rPr lang="fr-BE" sz="2000" dirty="0" err="1"/>
              <a:t>ten</a:t>
            </a:r>
            <a:r>
              <a:rPr lang="fr-BE" sz="2000" dirty="0"/>
              <a:t> </a:t>
            </a:r>
            <a:r>
              <a:rPr lang="fr-BE" sz="2000" dirty="0" err="1"/>
              <a:t>opzichte</a:t>
            </a:r>
            <a:r>
              <a:rPr lang="fr-BE" sz="2000" dirty="0"/>
              <a:t> van de </a:t>
            </a:r>
            <a:r>
              <a:rPr lang="fr-BE" sz="2000" dirty="0" err="1"/>
              <a:t>veiligheidsautoriteit</a:t>
            </a:r>
            <a:endParaRPr lang="fr-BE" sz="2000" dirty="0"/>
          </a:p>
          <a:p>
            <a:pPr>
              <a:spcAft>
                <a:spcPts val="1108"/>
              </a:spcAft>
            </a:pPr>
            <a:r>
              <a:rPr lang="fr-BE" sz="2400" dirty="0" err="1"/>
              <a:t>Gedeeltelijke</a:t>
            </a:r>
            <a:r>
              <a:rPr lang="fr-BE" sz="2400" dirty="0"/>
              <a:t> </a:t>
            </a:r>
            <a:r>
              <a:rPr lang="fr-BE" sz="2400" dirty="0" err="1"/>
              <a:t>omzetting</a:t>
            </a:r>
            <a:r>
              <a:rPr lang="fr-BE" sz="2400" dirty="0"/>
              <a:t> van </a:t>
            </a:r>
            <a:r>
              <a:rPr lang="fr-BE" sz="2400" dirty="0" err="1"/>
              <a:t>Europese</a:t>
            </a:r>
            <a:r>
              <a:rPr lang="fr-BE" sz="2400" dirty="0"/>
              <a:t> </a:t>
            </a:r>
            <a:r>
              <a:rPr lang="fr-BE" sz="2400" dirty="0" err="1"/>
              <a:t>Richtlijn</a:t>
            </a:r>
            <a:endParaRPr lang="fr-BE" sz="2400" dirty="0"/>
          </a:p>
          <a:p>
            <a:pPr lvl="1">
              <a:spcAft>
                <a:spcPts val="1108"/>
              </a:spcAft>
            </a:pPr>
            <a:r>
              <a:rPr lang="fr-BE" sz="2000" dirty="0" err="1"/>
              <a:t>Herverdeling</a:t>
            </a:r>
            <a:r>
              <a:rPr lang="fr-BE" sz="2000" dirty="0"/>
              <a:t> van de </a:t>
            </a:r>
            <a:r>
              <a:rPr lang="fr-BE" sz="2000" dirty="0" err="1"/>
              <a:t>taken</a:t>
            </a:r>
            <a:r>
              <a:rPr lang="fr-BE" sz="2000" dirty="0"/>
              <a:t> van de </a:t>
            </a:r>
            <a:r>
              <a:rPr lang="fr-BE" sz="2000" dirty="0" err="1"/>
              <a:t>erkende</a:t>
            </a:r>
            <a:r>
              <a:rPr lang="fr-BE" sz="2000" dirty="0"/>
              <a:t> </a:t>
            </a:r>
            <a:r>
              <a:rPr lang="fr-BE" sz="2000" dirty="0" err="1"/>
              <a:t>deskundige</a:t>
            </a:r>
            <a:r>
              <a:rPr lang="fr-BE" sz="2000" dirty="0"/>
              <a:t> en de agent </a:t>
            </a:r>
            <a:r>
              <a:rPr lang="fr-BE" sz="2000" dirty="0" err="1"/>
              <a:t>voor</a:t>
            </a:r>
            <a:r>
              <a:rPr lang="fr-BE" sz="2000" dirty="0"/>
              <a:t> de </a:t>
            </a:r>
            <a:r>
              <a:rPr lang="fr-BE" sz="2000" dirty="0" err="1"/>
              <a:t>stralingsbescherming</a:t>
            </a:r>
            <a:endParaRPr lang="fr-BE" sz="2000" dirty="0"/>
          </a:p>
          <a:p>
            <a:pPr>
              <a:spcAft>
                <a:spcPts val="1108"/>
              </a:spcAft>
            </a:pPr>
            <a:r>
              <a:rPr lang="fr-BE" sz="2400" noProof="0" dirty="0" err="1"/>
              <a:t>Missie</a:t>
            </a:r>
            <a:r>
              <a:rPr lang="fr-BE" sz="2400" noProof="0" dirty="0"/>
              <a:t> van Bel V: </a:t>
            </a:r>
            <a:r>
              <a:rPr lang="fr-BE" sz="2400" noProof="0" dirty="0" err="1"/>
              <a:t>verduidelijken</a:t>
            </a:r>
            <a:r>
              <a:rPr lang="fr-BE" sz="2400" noProof="0" dirty="0"/>
              <a:t> en </a:t>
            </a:r>
            <a:r>
              <a:rPr lang="fr-BE" sz="2400" noProof="0" dirty="0" err="1"/>
              <a:t>opnemen</a:t>
            </a:r>
            <a:r>
              <a:rPr lang="fr-BE" sz="2400" noProof="0" dirty="0"/>
              <a:t> in de </a:t>
            </a:r>
            <a:r>
              <a:rPr lang="fr-BE" sz="2400" noProof="0" dirty="0" err="1"/>
              <a:t>regelgeving</a:t>
            </a:r>
            <a:endParaRPr lang="fr-BE" sz="2400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Beheer</a:t>
            </a:r>
            <a:r>
              <a:rPr lang="en-GB" dirty="0"/>
              <a:t> : </a:t>
            </a:r>
            <a:br>
              <a:rPr lang="en-GB" dirty="0"/>
            </a:br>
            <a:r>
              <a:rPr lang="en-GB" dirty="0"/>
              <a:t>Register </a:t>
            </a:r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controle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484784"/>
            <a:ext cx="8856984" cy="4525963"/>
          </a:xfrm>
        </p:spPr>
        <p:txBody>
          <a:bodyPr/>
          <a:lstStyle/>
          <a:p>
            <a:pPr lvl="1"/>
            <a:r>
              <a:rPr lang="nl-BE" sz="2400" dirty="0"/>
              <a:t>Verplichting register met genummerde bladzijden verwijderd</a:t>
            </a:r>
          </a:p>
          <a:p>
            <a:pPr lvl="1"/>
            <a:r>
              <a:rPr lang="nl-BE" sz="2400" dirty="0"/>
              <a:t>Informatiseren (met </a:t>
            </a:r>
            <a:r>
              <a:rPr lang="nl-BE" sz="2400" dirty="0" smtClean="0"/>
              <a:t>duurzaamheid &amp; traceerbaarheid</a:t>
            </a:r>
            <a:r>
              <a:rPr lang="nl-BE" sz="2400" dirty="0"/>
              <a:t>)</a:t>
            </a:r>
          </a:p>
          <a:p>
            <a:pPr lvl="1"/>
            <a:r>
              <a:rPr lang="nl-BE" sz="2400" dirty="0"/>
              <a:t>Bevat</a:t>
            </a:r>
            <a:r>
              <a:rPr lang="nl-BE" sz="2400" dirty="0">
                <a:solidFill>
                  <a:srgbClr val="0000FF"/>
                </a:solidFill>
              </a:rPr>
              <a:t> inventaris van radioactieve stoffen, toestellen die </a:t>
            </a:r>
            <a:r>
              <a:rPr lang="nl-BE" sz="2400" dirty="0"/>
              <a:t>ioniserende straling uitzenden en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0000FF"/>
                </a:solidFill>
              </a:rPr>
              <a:t>andere</a:t>
            </a:r>
            <a:r>
              <a:rPr lang="fr-FR" sz="2400" dirty="0">
                <a:solidFill>
                  <a:srgbClr val="0000FF"/>
                </a:solidFill>
              </a:rPr>
              <a:t> </a:t>
            </a:r>
            <a:r>
              <a:rPr lang="fr-FR" sz="2400" dirty="0" err="1">
                <a:solidFill>
                  <a:srgbClr val="0000FF"/>
                </a:solidFill>
              </a:rPr>
              <a:t>radiotherapie</a:t>
            </a:r>
            <a:r>
              <a:rPr lang="fr-FR" sz="2400" dirty="0">
                <a:solidFill>
                  <a:srgbClr val="0000FF"/>
                </a:solidFill>
              </a:rPr>
              <a:t> / </a:t>
            </a:r>
            <a:r>
              <a:rPr lang="fr-FR" sz="2400" dirty="0" err="1">
                <a:solidFill>
                  <a:srgbClr val="0000FF"/>
                </a:solidFill>
              </a:rPr>
              <a:t>nucleaire</a:t>
            </a:r>
            <a:r>
              <a:rPr lang="fr-FR" sz="2400" dirty="0">
                <a:solidFill>
                  <a:srgbClr val="0000FF"/>
                </a:solidFill>
              </a:rPr>
              <a:t> </a:t>
            </a:r>
            <a:r>
              <a:rPr lang="fr-FR" sz="2400" dirty="0" err="1">
                <a:solidFill>
                  <a:srgbClr val="0000FF"/>
                </a:solidFill>
              </a:rPr>
              <a:t>geneeskunde</a:t>
            </a:r>
            <a:r>
              <a:rPr lang="fr-FR" sz="2400" dirty="0">
                <a:solidFill>
                  <a:srgbClr val="0000FF"/>
                </a:solidFill>
              </a:rPr>
              <a:t> </a:t>
            </a:r>
            <a:r>
              <a:rPr lang="fr-FR" sz="2400" dirty="0" err="1">
                <a:solidFill>
                  <a:srgbClr val="0000FF"/>
                </a:solidFill>
              </a:rPr>
              <a:t>installaties</a:t>
            </a:r>
            <a:r>
              <a:rPr lang="fr-FR" sz="2400" dirty="0">
                <a:solidFill>
                  <a:srgbClr val="0000FF"/>
                </a:solidFill>
              </a:rPr>
              <a:t>: (</a:t>
            </a:r>
            <a:r>
              <a:rPr lang="fr-FR" sz="2400" dirty="0" err="1">
                <a:solidFill>
                  <a:srgbClr val="0000FF"/>
                </a:solidFill>
              </a:rPr>
              <a:t>gedeeltelijk</a:t>
            </a:r>
            <a:r>
              <a:rPr lang="fr-FR" sz="2400" dirty="0">
                <a:solidFill>
                  <a:srgbClr val="0000FF"/>
                </a:solidFill>
              </a:rPr>
              <a:t>) </a:t>
            </a:r>
            <a:r>
              <a:rPr lang="fr-FR" sz="2400" dirty="0" err="1">
                <a:solidFill>
                  <a:srgbClr val="0000FF"/>
                </a:solidFill>
              </a:rPr>
              <a:t>overmaken</a:t>
            </a:r>
            <a:r>
              <a:rPr lang="fr-FR" sz="2400" dirty="0">
                <a:solidFill>
                  <a:srgbClr val="0000FF"/>
                </a:solidFill>
              </a:rPr>
              <a:t> </a:t>
            </a:r>
            <a:r>
              <a:rPr lang="fr-FR" sz="2400" dirty="0" err="1">
                <a:solidFill>
                  <a:srgbClr val="0000FF"/>
                </a:solidFill>
              </a:rPr>
              <a:t>aan</a:t>
            </a:r>
            <a:r>
              <a:rPr lang="fr-FR" sz="2400" dirty="0">
                <a:solidFill>
                  <a:srgbClr val="0000FF"/>
                </a:solidFill>
              </a:rPr>
              <a:t> het </a:t>
            </a:r>
            <a:r>
              <a:rPr lang="fr-FR" sz="2400" dirty="0" err="1">
                <a:solidFill>
                  <a:srgbClr val="0000FF"/>
                </a:solidFill>
              </a:rPr>
              <a:t>Agentschap</a:t>
            </a:r>
            <a:r>
              <a:rPr lang="fr-FR" sz="2400" dirty="0">
                <a:solidFill>
                  <a:srgbClr val="0000FF"/>
                </a:solidFill>
              </a:rPr>
              <a:t> op </a:t>
            </a:r>
            <a:r>
              <a:rPr lang="fr-FR" sz="2400" dirty="0" err="1">
                <a:solidFill>
                  <a:srgbClr val="0000FF"/>
                </a:solidFill>
              </a:rPr>
              <a:t>haar</a:t>
            </a:r>
            <a:r>
              <a:rPr lang="fr-FR" sz="2400" dirty="0">
                <a:solidFill>
                  <a:srgbClr val="0000FF"/>
                </a:solidFill>
              </a:rPr>
              <a:t> </a:t>
            </a:r>
            <a:r>
              <a:rPr lang="fr-FR" sz="2400" dirty="0" err="1">
                <a:solidFill>
                  <a:srgbClr val="0000FF"/>
                </a:solidFill>
              </a:rPr>
              <a:t>vraag</a:t>
            </a:r>
            <a:r>
              <a:rPr lang="fr-FR" sz="2400" dirty="0">
                <a:solidFill>
                  <a:srgbClr val="0000FF"/>
                </a:solidFill>
              </a:rPr>
              <a:t> </a:t>
            </a:r>
            <a:r>
              <a:rPr lang="fr-BE" sz="2400" dirty="0">
                <a:solidFill>
                  <a:srgbClr val="FF0000"/>
                </a:solidFill>
              </a:rPr>
              <a:t>(</a:t>
            </a:r>
            <a:r>
              <a:rPr lang="fr-BE" sz="2400" dirty="0" err="1">
                <a:solidFill>
                  <a:srgbClr val="FF0000"/>
                </a:solidFill>
              </a:rPr>
              <a:t>modaliteiten</a:t>
            </a:r>
            <a:r>
              <a:rPr lang="fr-BE" sz="2400" dirty="0">
                <a:solidFill>
                  <a:srgbClr val="FF0000"/>
                </a:solidFill>
              </a:rPr>
              <a:t> </a:t>
            </a:r>
            <a:r>
              <a:rPr lang="fr-BE" sz="2400" dirty="0" err="1">
                <a:solidFill>
                  <a:srgbClr val="FF0000"/>
                </a:solidFill>
              </a:rPr>
              <a:t>bepaald</a:t>
            </a:r>
            <a:r>
              <a:rPr lang="fr-BE" sz="2400" dirty="0">
                <a:solidFill>
                  <a:srgbClr val="FF0000"/>
                </a:solidFill>
              </a:rPr>
              <a:t> </a:t>
            </a:r>
            <a:r>
              <a:rPr lang="fr-BE" sz="2400" dirty="0" err="1">
                <a:solidFill>
                  <a:srgbClr val="FF0000"/>
                </a:solidFill>
              </a:rPr>
              <a:t>door</a:t>
            </a:r>
            <a:r>
              <a:rPr lang="fr-BE" sz="2400" dirty="0">
                <a:solidFill>
                  <a:srgbClr val="FF0000"/>
                </a:solidFill>
              </a:rPr>
              <a:t> het TR </a:t>
            </a:r>
            <a:r>
              <a:rPr lang="fr-BE" sz="2400" dirty="0" smtClean="0">
                <a:solidFill>
                  <a:srgbClr val="FF0000"/>
                </a:solidFill>
              </a:rPr>
              <a:t>FANC</a:t>
            </a:r>
            <a:r>
              <a:rPr lang="nl-BE" sz="2400" dirty="0" smtClean="0">
                <a:solidFill>
                  <a:srgbClr val="FF0000"/>
                </a:solidFill>
              </a:rPr>
              <a:t>)</a:t>
            </a:r>
            <a:r>
              <a:rPr lang="nl-BE" sz="2400" dirty="0" smtClean="0"/>
              <a:t> </a:t>
            </a:r>
            <a:r>
              <a:rPr lang="nl-BE" sz="2400" dirty="0"/>
              <a:t>en een inventaris van verwijderde </a:t>
            </a:r>
            <a:r>
              <a:rPr lang="nl-BE" sz="2400" dirty="0">
                <a:solidFill>
                  <a:srgbClr val="0000FF"/>
                </a:solidFill>
              </a:rPr>
              <a:t>radioactieve afvalstoffen</a:t>
            </a:r>
          </a:p>
          <a:p>
            <a:pPr lvl="1"/>
            <a:r>
              <a:rPr lang="nl-BE" sz="2400" dirty="0"/>
              <a:t>Bevat verslagen </a:t>
            </a:r>
            <a:r>
              <a:rPr lang="nl-BE" sz="2400" dirty="0">
                <a:solidFill>
                  <a:srgbClr val="0000FF"/>
                </a:solidFill>
              </a:rPr>
              <a:t>bezoeken</a:t>
            </a:r>
            <a:r>
              <a:rPr lang="nl-BE" sz="2400" dirty="0"/>
              <a:t> erkende deskundige</a:t>
            </a:r>
          </a:p>
          <a:p>
            <a:pPr lvl="1"/>
            <a:r>
              <a:rPr lang="nl-BE" sz="2400" dirty="0"/>
              <a:t>Archiveren (30 jaar) – overmaken FANC indien onderneming activiteiten stopt</a:t>
            </a:r>
          </a:p>
          <a:p>
            <a:pPr marL="457200" lvl="1" indent="0">
              <a:buNone/>
            </a:pPr>
            <a:endParaRPr lang="nl-BE" sz="2000" dirty="0"/>
          </a:p>
          <a:p>
            <a:pPr lvl="1"/>
            <a:endParaRPr lang="en-GB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20</a:t>
            </a:fld>
            <a:endParaRPr lang="fr-FR" alt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13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Beheer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484784"/>
            <a:ext cx="8389440" cy="4525963"/>
          </a:xfrm>
        </p:spPr>
        <p:txBody>
          <a:bodyPr/>
          <a:lstStyle/>
          <a:p>
            <a:pPr lvl="1"/>
            <a:endParaRPr lang="nl-BE" sz="24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nl-BE" sz="2800" dirty="0"/>
              <a:t>Kwaliteitsborging / Management systeem </a:t>
            </a:r>
            <a:r>
              <a:rPr lang="nl-BE" sz="2800" dirty="0">
                <a:solidFill>
                  <a:srgbClr val="0000FF"/>
                </a:solidFill>
              </a:rPr>
              <a:t>:</a:t>
            </a:r>
            <a:endParaRPr lang="nl-BE" sz="2400" dirty="0">
              <a:solidFill>
                <a:srgbClr val="0000FF"/>
              </a:solidFill>
            </a:endParaRPr>
          </a:p>
          <a:p>
            <a:pPr lvl="1"/>
            <a:endParaRPr lang="nl-BE" sz="2400" dirty="0">
              <a:solidFill>
                <a:srgbClr val="0000FF"/>
              </a:solidFill>
            </a:endParaRPr>
          </a:p>
          <a:p>
            <a:pPr lvl="1"/>
            <a:r>
              <a:rPr lang="fr-BE" sz="2400" dirty="0" err="1">
                <a:solidFill>
                  <a:srgbClr val="0000FF"/>
                </a:solidFill>
              </a:rPr>
              <a:t>Taken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>
                <a:solidFill>
                  <a:srgbClr val="0000FF"/>
                </a:solidFill>
              </a:rPr>
              <a:t>erkende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>
                <a:solidFill>
                  <a:srgbClr val="0000FF"/>
                </a:solidFill>
              </a:rPr>
              <a:t>deskundige</a:t>
            </a:r>
            <a:r>
              <a:rPr lang="fr-BE" sz="2400" dirty="0">
                <a:solidFill>
                  <a:srgbClr val="0000FF"/>
                </a:solidFill>
              </a:rPr>
              <a:t> (23.1.5 b) </a:t>
            </a:r>
            <a:r>
              <a:rPr lang="fr-BE" sz="2400" dirty="0" err="1"/>
              <a:t>volgens</a:t>
            </a:r>
            <a:r>
              <a:rPr lang="fr-BE" sz="2400" dirty="0"/>
              <a:t> </a:t>
            </a:r>
            <a:r>
              <a:rPr lang="fr-BE" sz="2400" dirty="0" err="1">
                <a:solidFill>
                  <a:srgbClr val="0000FF"/>
                </a:solidFill>
              </a:rPr>
              <a:t>proces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err="1"/>
              <a:t>gedocumenteerd</a:t>
            </a:r>
            <a:r>
              <a:rPr lang="fr-BE" sz="2400" dirty="0"/>
              <a:t> in  “Management </a:t>
            </a:r>
            <a:r>
              <a:rPr lang="fr-BE" sz="2400" dirty="0" err="1"/>
              <a:t>Systeem</a:t>
            </a:r>
            <a:r>
              <a:rPr lang="fr-BE" sz="2400" dirty="0"/>
              <a:t>”</a:t>
            </a:r>
          </a:p>
          <a:p>
            <a:pPr lvl="2"/>
            <a:r>
              <a:rPr lang="fr-BE" sz="2000" dirty="0"/>
              <a:t>v</a:t>
            </a:r>
            <a:r>
              <a:rPr lang="fr-BE" sz="2000" dirty="0" smtClean="0"/>
              <a:t>an </a:t>
            </a:r>
            <a:r>
              <a:rPr lang="fr-BE" sz="2000" dirty="0"/>
              <a:t>exploitant indien interne </a:t>
            </a:r>
            <a:r>
              <a:rPr lang="fr-BE" sz="2000" dirty="0" err="1" smtClean="0"/>
              <a:t>deskundige</a:t>
            </a:r>
            <a:r>
              <a:rPr lang="fr-BE" sz="2000" dirty="0"/>
              <a:t>; 	</a:t>
            </a:r>
          </a:p>
          <a:p>
            <a:pPr lvl="2"/>
            <a:r>
              <a:rPr lang="fr-BE" sz="2000" dirty="0"/>
              <a:t>v</a:t>
            </a:r>
            <a:r>
              <a:rPr lang="fr-BE" sz="2000" dirty="0" smtClean="0"/>
              <a:t>an </a:t>
            </a:r>
            <a:r>
              <a:rPr lang="fr-BE" sz="2000" dirty="0"/>
              <a:t>de EI (en de exploitant) indien externe </a:t>
            </a:r>
            <a:r>
              <a:rPr lang="fr-BE" sz="2000" dirty="0" err="1"/>
              <a:t>deskundige</a:t>
            </a:r>
            <a:endParaRPr lang="fr-BE" sz="2000" dirty="0">
              <a:solidFill>
                <a:srgbClr val="0000FF"/>
              </a:solidFill>
            </a:endParaRPr>
          </a:p>
          <a:p>
            <a:pPr lvl="1"/>
            <a:r>
              <a:rPr lang="fr-BE" sz="2400" dirty="0" err="1">
                <a:solidFill>
                  <a:srgbClr val="0000FF"/>
                </a:solidFill>
              </a:rPr>
              <a:t>Taken</a:t>
            </a:r>
            <a:r>
              <a:rPr lang="fr-BE" sz="2400" dirty="0">
                <a:solidFill>
                  <a:srgbClr val="0000FF"/>
                </a:solidFill>
              </a:rPr>
              <a:t> agent SB (23.1.5 a) </a:t>
            </a:r>
            <a:r>
              <a:rPr lang="fr-BE" sz="2400" dirty="0" err="1"/>
              <a:t>volgens</a:t>
            </a:r>
            <a:r>
              <a:rPr lang="fr-BE" sz="2400" dirty="0"/>
              <a:t> </a:t>
            </a:r>
            <a:r>
              <a:rPr lang="fr-BE" sz="2400" dirty="0" err="1">
                <a:solidFill>
                  <a:srgbClr val="0000FF"/>
                </a:solidFill>
              </a:rPr>
              <a:t>instructies</a:t>
            </a:r>
            <a:r>
              <a:rPr lang="fr-BE" sz="2400" dirty="0" smtClean="0">
                <a:solidFill>
                  <a:srgbClr val="0000FF"/>
                </a:solidFill>
              </a:rPr>
              <a:t>/ </a:t>
            </a:r>
            <a:r>
              <a:rPr lang="fr-BE" sz="2400" dirty="0" err="1" smtClean="0">
                <a:solidFill>
                  <a:srgbClr val="0000FF"/>
                </a:solidFill>
              </a:rPr>
              <a:t>procedures</a:t>
            </a:r>
            <a:r>
              <a:rPr lang="fr-BE" sz="2400" dirty="0" smtClean="0"/>
              <a:t> </a:t>
            </a:r>
            <a:r>
              <a:rPr lang="fr-BE" sz="2400" dirty="0" err="1"/>
              <a:t>goedgekeurd</a:t>
            </a:r>
            <a:r>
              <a:rPr lang="fr-BE" sz="2400" dirty="0"/>
              <a:t> </a:t>
            </a:r>
            <a:r>
              <a:rPr lang="fr-BE" sz="2400" dirty="0" err="1"/>
              <a:t>door</a:t>
            </a:r>
            <a:r>
              <a:rPr lang="fr-BE" sz="2400" dirty="0"/>
              <a:t> </a:t>
            </a:r>
            <a:r>
              <a:rPr lang="fr-BE" sz="2400" dirty="0" err="1"/>
              <a:t>erkende</a:t>
            </a:r>
            <a:r>
              <a:rPr lang="fr-BE" sz="2400" dirty="0"/>
              <a:t> </a:t>
            </a:r>
            <a:r>
              <a:rPr lang="fr-BE" sz="2400" dirty="0" err="1"/>
              <a:t>deskundige</a:t>
            </a:r>
            <a:endParaRPr lang="fr-BE" sz="2400" dirty="0"/>
          </a:p>
          <a:p>
            <a:pPr marL="457200" lvl="1" indent="0">
              <a:buNone/>
            </a:pPr>
            <a:endParaRPr lang="fr-BE" sz="2400" dirty="0"/>
          </a:p>
          <a:p>
            <a:pPr lvl="1"/>
            <a:endParaRPr lang="en-GB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21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68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en-GB" dirty="0"/>
              <a:t>Art 73  : </a:t>
            </a:r>
            <a:r>
              <a:rPr lang="en-GB" dirty="0" err="1" smtClean="0"/>
              <a:t>Erkende</a:t>
            </a:r>
            <a:r>
              <a:rPr lang="en-GB" dirty="0" smtClean="0"/>
              <a:t> </a:t>
            </a:r>
            <a:r>
              <a:rPr lang="en-GB" dirty="0" err="1" smtClean="0"/>
              <a:t>deskundigen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22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Erkende</a:t>
            </a:r>
            <a:r>
              <a:rPr lang="en-GB" dirty="0"/>
              <a:t> </a:t>
            </a:r>
            <a:r>
              <a:rPr lang="en-GB" dirty="0" err="1"/>
              <a:t>deskundigen</a:t>
            </a:r>
            <a:r>
              <a:rPr lang="en-GB" dirty="0"/>
              <a:t> : Art 73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908720"/>
            <a:ext cx="8317432" cy="5400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sz="2800" dirty="0" err="1" smtClean="0">
                <a:solidFill>
                  <a:srgbClr val="0000FF"/>
                </a:solidFill>
              </a:rPr>
              <a:t>Deskundigen</a:t>
            </a:r>
            <a:r>
              <a:rPr lang="fr-BE" sz="2800" dirty="0" smtClean="0">
                <a:solidFill>
                  <a:srgbClr val="0000FF"/>
                </a:solidFill>
              </a:rPr>
              <a:t> </a:t>
            </a:r>
            <a:r>
              <a:rPr lang="fr-BE" sz="2800" dirty="0" err="1" smtClean="0">
                <a:solidFill>
                  <a:srgbClr val="0000FF"/>
                </a:solidFill>
              </a:rPr>
              <a:t>erkend</a:t>
            </a:r>
            <a:r>
              <a:rPr lang="fr-BE" sz="2800" dirty="0" smtClean="0">
                <a:solidFill>
                  <a:srgbClr val="0000FF"/>
                </a:solidFill>
              </a:rPr>
              <a:t> in de </a:t>
            </a:r>
            <a:r>
              <a:rPr lang="fr-BE" sz="2800" dirty="0" err="1" smtClean="0">
                <a:solidFill>
                  <a:srgbClr val="0000FF"/>
                </a:solidFill>
              </a:rPr>
              <a:t>fysische</a:t>
            </a:r>
            <a:r>
              <a:rPr lang="fr-BE" sz="2800" dirty="0" smtClean="0">
                <a:solidFill>
                  <a:srgbClr val="0000FF"/>
                </a:solidFill>
              </a:rPr>
              <a:t> </a:t>
            </a:r>
            <a:r>
              <a:rPr lang="fr-BE" sz="2800" dirty="0" err="1" smtClean="0">
                <a:solidFill>
                  <a:srgbClr val="0000FF"/>
                </a:solidFill>
              </a:rPr>
              <a:t>controle</a:t>
            </a:r>
            <a:endParaRPr lang="fr-BE" sz="2800" dirty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err="1" smtClean="0"/>
              <a:t>Klasse</a:t>
            </a:r>
            <a:r>
              <a:rPr lang="fr-BE" sz="2400" dirty="0" smtClean="0"/>
              <a:t> I : </a:t>
            </a:r>
            <a:r>
              <a:rPr lang="fr-BE" sz="2400" dirty="0" err="1" smtClean="0"/>
              <a:t>inrichtingen</a:t>
            </a:r>
            <a:r>
              <a:rPr lang="fr-BE" sz="2400" dirty="0" smtClean="0"/>
              <a:t> Kl. I, II et III </a:t>
            </a:r>
            <a:endParaRPr lang="fr-BE" sz="2400" dirty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err="1" smtClean="0"/>
              <a:t>Klasse</a:t>
            </a:r>
            <a:r>
              <a:rPr lang="fr-BE" sz="2400" dirty="0" smtClean="0"/>
              <a:t> </a:t>
            </a:r>
            <a:r>
              <a:rPr lang="fr-BE" sz="2400" dirty="0"/>
              <a:t>II : </a:t>
            </a:r>
            <a:r>
              <a:rPr lang="fr-BE" sz="2400" dirty="0" err="1" smtClean="0"/>
              <a:t>inrichtingen</a:t>
            </a:r>
            <a:r>
              <a:rPr lang="fr-BE" sz="2400" dirty="0" smtClean="0"/>
              <a:t> </a:t>
            </a:r>
            <a:r>
              <a:rPr lang="fr-BE" sz="2400" dirty="0"/>
              <a:t>K</a:t>
            </a:r>
            <a:r>
              <a:rPr lang="fr-BE" sz="2400" dirty="0" smtClean="0"/>
              <a:t>l</a:t>
            </a:r>
            <a:r>
              <a:rPr lang="fr-BE" sz="2400" dirty="0"/>
              <a:t>. II et </a:t>
            </a:r>
            <a:r>
              <a:rPr lang="fr-BE" sz="2400" dirty="0" smtClean="0"/>
              <a:t>III</a:t>
            </a:r>
            <a:endParaRPr lang="fr-BE" sz="2400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800" dirty="0" err="1" smtClean="0">
                <a:solidFill>
                  <a:srgbClr val="0000FF"/>
                </a:solidFill>
              </a:rPr>
              <a:t>Deskundigen</a:t>
            </a:r>
            <a:r>
              <a:rPr lang="fr-BE" sz="2800" dirty="0" smtClean="0">
                <a:solidFill>
                  <a:srgbClr val="0000FF"/>
                </a:solidFill>
              </a:rPr>
              <a:t> </a:t>
            </a:r>
            <a:r>
              <a:rPr lang="fr-BE" sz="2800" dirty="0" err="1" smtClean="0">
                <a:solidFill>
                  <a:srgbClr val="0000FF"/>
                </a:solidFill>
              </a:rPr>
              <a:t>erkend</a:t>
            </a:r>
            <a:r>
              <a:rPr lang="fr-BE" sz="2800" dirty="0" smtClean="0">
                <a:solidFill>
                  <a:srgbClr val="0000FF"/>
                </a:solidFill>
              </a:rPr>
              <a:t> in het transport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err="1" smtClean="0"/>
              <a:t>Klasse</a:t>
            </a:r>
            <a:r>
              <a:rPr lang="fr-BE" sz="2400" dirty="0" smtClean="0"/>
              <a:t> </a:t>
            </a:r>
            <a:r>
              <a:rPr lang="fr-BE" sz="2400" dirty="0"/>
              <a:t>T1 : </a:t>
            </a:r>
            <a:r>
              <a:rPr lang="fr-BE" sz="2400" dirty="0" err="1" smtClean="0"/>
              <a:t>goederen</a:t>
            </a:r>
            <a:r>
              <a:rPr lang="fr-BE" sz="2400" dirty="0" smtClean="0"/>
              <a:t> kl. 7 </a:t>
            </a:r>
            <a:r>
              <a:rPr lang="fr-BE" sz="2400" dirty="0" err="1" smtClean="0"/>
              <a:t>splijtstoffen</a:t>
            </a:r>
            <a:r>
              <a:rPr lang="fr-BE" sz="2400" dirty="0" smtClean="0"/>
              <a:t>/</a:t>
            </a:r>
            <a:r>
              <a:rPr lang="fr-BE" sz="2400" dirty="0" err="1" smtClean="0"/>
              <a:t>corrosief</a:t>
            </a:r>
            <a:r>
              <a:rPr lang="fr-BE" sz="2400" dirty="0" smtClean="0"/>
              <a:t> </a:t>
            </a:r>
            <a:endParaRPr lang="fr-BE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err="1"/>
              <a:t>K</a:t>
            </a:r>
            <a:r>
              <a:rPr lang="fr-BE" sz="2400" dirty="0" err="1" smtClean="0"/>
              <a:t>lasse</a:t>
            </a:r>
            <a:r>
              <a:rPr lang="fr-BE" sz="2400" dirty="0" smtClean="0"/>
              <a:t> </a:t>
            </a:r>
            <a:r>
              <a:rPr lang="fr-BE" sz="2400" dirty="0"/>
              <a:t>T2 : </a:t>
            </a:r>
            <a:r>
              <a:rPr lang="fr-BE" sz="2400" dirty="0" err="1" smtClean="0"/>
              <a:t>andere</a:t>
            </a:r>
            <a:r>
              <a:rPr lang="fr-BE" sz="2400" dirty="0" smtClean="0"/>
              <a:t> </a:t>
            </a:r>
            <a:r>
              <a:rPr lang="fr-BE" sz="2400" dirty="0" err="1" smtClean="0"/>
              <a:t>goederen</a:t>
            </a:r>
            <a:r>
              <a:rPr lang="fr-BE" sz="2400" dirty="0" smtClean="0"/>
              <a:t> kl. 7</a:t>
            </a:r>
            <a:endParaRPr lang="fr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 smtClean="0"/>
              <a:t>Beperking</a:t>
            </a:r>
            <a:r>
              <a:rPr lang="fr-BE" sz="2400" dirty="0" smtClean="0"/>
              <a:t> van de </a:t>
            </a:r>
            <a:r>
              <a:rPr lang="fr-BE" sz="2400" dirty="0" err="1" smtClean="0"/>
              <a:t>erkenning</a:t>
            </a:r>
            <a:r>
              <a:rPr lang="fr-BE" sz="2400" dirty="0" smtClean="0"/>
              <a:t> </a:t>
            </a:r>
            <a:r>
              <a:rPr lang="fr-BE" sz="2400" dirty="0" err="1" smtClean="0"/>
              <a:t>tot</a:t>
            </a:r>
            <a:r>
              <a:rPr lang="fr-BE" sz="2400" dirty="0" smtClean="0"/>
              <a:t> 6 </a:t>
            </a:r>
            <a:r>
              <a:rPr lang="fr-BE" sz="2400" dirty="0" err="1" smtClean="0"/>
              <a:t>jaar</a:t>
            </a:r>
            <a:r>
              <a:rPr lang="fr-BE" sz="2400" dirty="0" smtClean="0"/>
              <a:t> (</a:t>
            </a:r>
            <a:r>
              <a:rPr lang="fr-BE" sz="2400" dirty="0" err="1" smtClean="0"/>
              <a:t>Wet</a:t>
            </a:r>
            <a:r>
              <a:rPr lang="fr-BE" sz="2400" dirty="0" smtClean="0"/>
              <a:t> </a:t>
            </a:r>
            <a:r>
              <a:rPr lang="fr-BE" sz="2400" dirty="0"/>
              <a:t>1994 – </a:t>
            </a:r>
            <a:r>
              <a:rPr lang="fr-BE" sz="2400" dirty="0" err="1"/>
              <a:t>rev</a:t>
            </a:r>
            <a:r>
              <a:rPr lang="fr-BE" sz="2400" dirty="0"/>
              <a:t>. 2017)</a:t>
            </a:r>
            <a:endParaRPr lang="fr-BE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 smtClean="0">
                <a:solidFill>
                  <a:srgbClr val="0000FF"/>
                </a:solidFill>
              </a:rPr>
              <a:t>Opschorting</a:t>
            </a:r>
            <a:r>
              <a:rPr lang="fr-BE" sz="2400" dirty="0" smtClean="0">
                <a:solidFill>
                  <a:srgbClr val="0000FF"/>
                </a:solidFill>
              </a:rPr>
              <a:t>/</a:t>
            </a:r>
            <a:r>
              <a:rPr lang="fr-BE" sz="2400" dirty="0" err="1" smtClean="0">
                <a:solidFill>
                  <a:srgbClr val="0000FF"/>
                </a:solidFill>
              </a:rPr>
              <a:t>gedeeltelijke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opheffing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mogelijk</a:t>
            </a:r>
            <a:endParaRPr lang="fr-BE" sz="24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fr-BE" sz="2400" dirty="0">
                <a:solidFill>
                  <a:srgbClr val="0000FF"/>
                </a:solidFill>
              </a:rPr>
              <a:t/>
            </a:r>
            <a:br>
              <a:rPr lang="fr-BE" sz="2400" dirty="0">
                <a:solidFill>
                  <a:srgbClr val="0000FF"/>
                </a:solidFill>
              </a:rPr>
            </a:br>
            <a:r>
              <a:rPr lang="fr-BE" sz="2400" dirty="0" err="1" smtClean="0">
                <a:solidFill>
                  <a:srgbClr val="0000FF"/>
                </a:solidFill>
              </a:rPr>
              <a:t>Advies</a:t>
            </a:r>
            <a:r>
              <a:rPr lang="fr-BE" sz="2400" dirty="0" smtClean="0">
                <a:solidFill>
                  <a:srgbClr val="0000FF"/>
                </a:solidFill>
              </a:rPr>
              <a:t> van </a:t>
            </a:r>
            <a:r>
              <a:rPr lang="fr-BE" sz="2400" dirty="0" err="1" smtClean="0">
                <a:solidFill>
                  <a:srgbClr val="0000FF"/>
                </a:solidFill>
              </a:rPr>
              <a:t>Wetenschappelijke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Raad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voor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erkenningen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Klasse</a:t>
            </a:r>
            <a:r>
              <a:rPr lang="fr-BE" sz="2400" dirty="0" smtClean="0">
                <a:solidFill>
                  <a:srgbClr val="0000FF"/>
                </a:solidFill>
              </a:rPr>
              <a:t> 1</a:t>
            </a:r>
            <a:endParaRPr lang="fr-BE" sz="1100" dirty="0"/>
          </a:p>
          <a:p>
            <a:pPr lvl="2">
              <a:buFont typeface="Arial" panose="020B0604020202020204" pitchFamily="34" charset="0"/>
              <a:buChar char="•"/>
            </a:pPr>
            <a:endParaRPr lang="fr-BE" sz="2400" dirty="0"/>
          </a:p>
          <a:p>
            <a:pPr marL="1371600" lvl="3" indent="0">
              <a:buNone/>
            </a:pPr>
            <a:r>
              <a:rPr lang="fr-BE" sz="2000" dirty="0"/>
              <a:t>				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23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-27384"/>
            <a:ext cx="8686800" cy="1143000"/>
          </a:xfrm>
        </p:spPr>
        <p:txBody>
          <a:bodyPr/>
          <a:lstStyle/>
          <a:p>
            <a:r>
              <a:rPr lang="en-GB" dirty="0" err="1"/>
              <a:t>Erkende</a:t>
            </a:r>
            <a:r>
              <a:rPr lang="en-GB" dirty="0"/>
              <a:t> </a:t>
            </a:r>
            <a:r>
              <a:rPr lang="en-GB" dirty="0" err="1"/>
              <a:t>deskundigen</a:t>
            </a:r>
            <a:r>
              <a:rPr lang="en-GB" dirty="0"/>
              <a:t> : Art 73 (</a:t>
            </a:r>
            <a:r>
              <a:rPr lang="en-GB" dirty="0" smtClean="0"/>
              <a:t>2</a:t>
            </a:r>
            <a:r>
              <a:rPr lang="en-GB" dirty="0"/>
              <a:t>)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8856984" cy="525658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 smtClean="0">
                <a:solidFill>
                  <a:srgbClr val="0000FF"/>
                </a:solidFill>
              </a:rPr>
              <a:t>Basisdiploma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/>
              <a:t>= Master </a:t>
            </a:r>
            <a:r>
              <a:rPr lang="fr-BE" sz="2400" dirty="0" err="1" smtClean="0"/>
              <a:t>ingenieur</a:t>
            </a:r>
            <a:r>
              <a:rPr lang="fr-BE" sz="2400" dirty="0" smtClean="0"/>
              <a:t> of exacte </a:t>
            </a:r>
            <a:r>
              <a:rPr lang="fr-BE" sz="2400" dirty="0" err="1" smtClean="0"/>
              <a:t>wetenschappen</a:t>
            </a:r>
            <a:endParaRPr lang="fr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0000FF"/>
                </a:solidFill>
              </a:rPr>
              <a:t>(</a:t>
            </a:r>
            <a:r>
              <a:rPr lang="fr-BE" sz="2400" dirty="0" err="1" smtClean="0">
                <a:solidFill>
                  <a:srgbClr val="0000FF"/>
                </a:solidFill>
              </a:rPr>
              <a:t>aanvullende</a:t>
            </a:r>
            <a:r>
              <a:rPr lang="fr-BE" sz="2400" dirty="0" smtClean="0">
                <a:solidFill>
                  <a:srgbClr val="0000FF"/>
                </a:solidFill>
              </a:rPr>
              <a:t>) </a:t>
            </a:r>
            <a:r>
              <a:rPr lang="fr-BE" sz="2400" dirty="0" err="1" smtClean="0">
                <a:solidFill>
                  <a:srgbClr val="0000FF"/>
                </a:solidFill>
              </a:rPr>
              <a:t>vormingen</a:t>
            </a:r>
            <a:r>
              <a:rPr lang="fr-BE" sz="2400" dirty="0" smtClean="0">
                <a:solidFill>
                  <a:srgbClr val="0000FF"/>
                </a:solidFill>
              </a:rPr>
              <a:t>:</a:t>
            </a:r>
            <a:endParaRPr lang="fr-BE" sz="2400" dirty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smtClean="0"/>
              <a:t>In </a:t>
            </a:r>
            <a:r>
              <a:rPr lang="fr-BE" sz="2400" dirty="0" err="1">
                <a:solidFill>
                  <a:srgbClr val="0000FF"/>
                </a:solidFill>
              </a:rPr>
              <a:t>s</a:t>
            </a:r>
            <a:r>
              <a:rPr lang="fr-BE" sz="2400" dirty="0" err="1" smtClean="0">
                <a:solidFill>
                  <a:srgbClr val="0000FF"/>
                </a:solidFill>
              </a:rPr>
              <a:t>tralingsbescherming</a:t>
            </a:r>
            <a:r>
              <a:rPr lang="fr-BE" sz="2400" dirty="0" smtClean="0"/>
              <a:t> </a:t>
            </a:r>
            <a:r>
              <a:rPr lang="fr-BE" sz="2400" dirty="0"/>
              <a:t>: 12 ECTS </a:t>
            </a:r>
            <a:endParaRPr lang="fr-BE" sz="2400" u="sng" dirty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smtClean="0"/>
              <a:t>In </a:t>
            </a:r>
            <a:r>
              <a:rPr lang="fr-BE" sz="2400" dirty="0" err="1">
                <a:solidFill>
                  <a:srgbClr val="0000FF"/>
                </a:solidFill>
              </a:rPr>
              <a:t>v</a:t>
            </a:r>
            <a:r>
              <a:rPr lang="fr-BE" sz="2400" dirty="0" err="1" smtClean="0">
                <a:solidFill>
                  <a:srgbClr val="0000FF"/>
                </a:solidFill>
              </a:rPr>
              <a:t>eiligheid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BE" sz="2000" dirty="0"/>
              <a:t>24 ECTS (</a:t>
            </a:r>
            <a:r>
              <a:rPr lang="fr-BE" sz="2000" dirty="0" err="1" smtClean="0"/>
              <a:t>reactoren</a:t>
            </a:r>
            <a:r>
              <a:rPr lang="fr-BE" sz="2000" dirty="0" smtClean="0"/>
              <a:t>)/</a:t>
            </a:r>
            <a:r>
              <a:rPr lang="fr-BE" sz="2000" dirty="0"/>
              <a:t>18 ECTS </a:t>
            </a:r>
            <a:r>
              <a:rPr lang="fr-BE" sz="2000" dirty="0" err="1" smtClean="0"/>
              <a:t>andere</a:t>
            </a:r>
            <a:r>
              <a:rPr lang="fr-BE" sz="2000" dirty="0" smtClean="0"/>
              <a:t> Kl</a:t>
            </a:r>
            <a:r>
              <a:rPr lang="fr-BE" sz="2000" dirty="0"/>
              <a:t>. 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BE" sz="2000" dirty="0" smtClean="0"/>
              <a:t>100u Kl</a:t>
            </a:r>
            <a:r>
              <a:rPr lang="fr-BE" sz="2000" dirty="0"/>
              <a:t>. IIA ; </a:t>
            </a:r>
            <a:r>
              <a:rPr lang="fr-BE" sz="2000" dirty="0" smtClean="0"/>
              <a:t>50u. Kl </a:t>
            </a:r>
            <a:r>
              <a:rPr lang="fr-BE" sz="2000" dirty="0"/>
              <a:t>II (-III)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1800" dirty="0" err="1" smtClean="0">
                <a:solidFill>
                  <a:srgbClr val="FF0000"/>
                </a:solidFill>
              </a:rPr>
              <a:t>Vrijstelling</a:t>
            </a:r>
            <a:r>
              <a:rPr lang="fr-BE" sz="1800" dirty="0" smtClean="0">
                <a:solidFill>
                  <a:srgbClr val="FF0000"/>
                </a:solidFill>
              </a:rPr>
              <a:t> </a:t>
            </a:r>
            <a:r>
              <a:rPr lang="fr-BE" sz="1800" dirty="0" err="1" smtClean="0">
                <a:solidFill>
                  <a:srgbClr val="FF0000"/>
                </a:solidFill>
              </a:rPr>
              <a:t>voor</a:t>
            </a:r>
            <a:r>
              <a:rPr lang="fr-BE" sz="1800" dirty="0" smtClean="0">
                <a:solidFill>
                  <a:srgbClr val="FF0000"/>
                </a:solidFill>
              </a:rPr>
              <a:t> </a:t>
            </a:r>
            <a:r>
              <a:rPr lang="fr-BE" sz="1800" dirty="0" err="1" smtClean="0">
                <a:solidFill>
                  <a:srgbClr val="FF0000"/>
                </a:solidFill>
              </a:rPr>
              <a:t>reeds</a:t>
            </a:r>
            <a:r>
              <a:rPr lang="fr-BE" sz="1800" dirty="0" smtClean="0">
                <a:solidFill>
                  <a:srgbClr val="FF0000"/>
                </a:solidFill>
              </a:rPr>
              <a:t> </a:t>
            </a:r>
            <a:r>
              <a:rPr lang="fr-BE" sz="1800" dirty="0" err="1" smtClean="0">
                <a:solidFill>
                  <a:srgbClr val="FF0000"/>
                </a:solidFill>
              </a:rPr>
              <a:t>erkende</a:t>
            </a:r>
            <a:r>
              <a:rPr lang="fr-BE" sz="1800" dirty="0" smtClean="0">
                <a:solidFill>
                  <a:srgbClr val="FF0000"/>
                </a:solidFill>
              </a:rPr>
              <a:t> </a:t>
            </a:r>
            <a:r>
              <a:rPr lang="fr-BE" sz="1800" dirty="0" err="1" smtClean="0">
                <a:solidFill>
                  <a:srgbClr val="FF0000"/>
                </a:solidFill>
              </a:rPr>
              <a:t>deskundigen</a:t>
            </a:r>
            <a:endParaRPr lang="fr-BE" sz="1800" dirty="0" smtClean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rgbClr val="FF0000"/>
                </a:solidFill>
              </a:rPr>
              <a:t>ECTS si &lt;2010</a:t>
            </a:r>
            <a:endParaRPr lang="fr-BE" sz="1800" dirty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2400" dirty="0" err="1" smtClean="0">
                <a:solidFill>
                  <a:srgbClr val="0000FF"/>
                </a:solidFill>
              </a:rPr>
              <a:t>Deskundigen</a:t>
            </a:r>
            <a:r>
              <a:rPr lang="fr-BE" sz="2400" dirty="0" smtClean="0">
                <a:solidFill>
                  <a:srgbClr val="0000FF"/>
                </a:solidFill>
              </a:rPr>
              <a:t> transport </a:t>
            </a:r>
            <a:r>
              <a:rPr lang="fr-BE" sz="2400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BE" sz="2000" dirty="0" smtClean="0"/>
              <a:t>35u </a:t>
            </a:r>
            <a:r>
              <a:rPr lang="fr-BE" sz="2000" dirty="0" err="1" smtClean="0"/>
              <a:t>deskundige</a:t>
            </a:r>
            <a:r>
              <a:rPr lang="fr-BE" sz="2000" dirty="0" smtClean="0"/>
              <a:t> </a:t>
            </a:r>
            <a:r>
              <a:rPr lang="fr-BE" sz="2000" dirty="0"/>
              <a:t>T1 </a:t>
            </a:r>
            <a:r>
              <a:rPr lang="fr-BE" sz="2000" dirty="0" smtClean="0"/>
              <a:t>(</a:t>
            </a:r>
            <a:r>
              <a:rPr lang="fr-BE" sz="2000" dirty="0" err="1" smtClean="0"/>
              <a:t>waarvan</a:t>
            </a:r>
            <a:r>
              <a:rPr lang="fr-BE" sz="2000" dirty="0" smtClean="0"/>
              <a:t>/</a:t>
            </a:r>
            <a:r>
              <a:rPr lang="fr-BE" sz="2000" dirty="0" err="1" smtClean="0"/>
              <a:t>inclusief</a:t>
            </a:r>
            <a:r>
              <a:rPr lang="fr-BE" sz="2000" dirty="0" smtClean="0"/>
              <a:t> 20u </a:t>
            </a:r>
            <a:r>
              <a:rPr lang="fr-BE" sz="2000" dirty="0" err="1" smtClean="0"/>
              <a:t>als</a:t>
            </a:r>
            <a:r>
              <a:rPr lang="fr-BE" sz="2000" dirty="0" smtClean="0"/>
              <a:t> </a:t>
            </a:r>
            <a:r>
              <a:rPr lang="fr-BE" sz="2000" dirty="0" err="1" smtClean="0"/>
              <a:t>adviseur</a:t>
            </a:r>
            <a:r>
              <a:rPr lang="fr-BE" sz="2000" dirty="0" smtClean="0"/>
              <a:t> kl7)</a:t>
            </a:r>
            <a:endParaRPr lang="fr-BE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fr-BE" sz="2000" dirty="0" smtClean="0"/>
              <a:t>20u </a:t>
            </a:r>
            <a:r>
              <a:rPr lang="fr-BE" sz="2000" dirty="0" err="1" smtClean="0"/>
              <a:t>deskundige</a:t>
            </a:r>
            <a:r>
              <a:rPr lang="fr-BE" sz="2000" dirty="0" smtClean="0"/>
              <a:t> </a:t>
            </a:r>
            <a:r>
              <a:rPr lang="fr-BE" sz="2000" dirty="0"/>
              <a:t>T2 </a:t>
            </a:r>
            <a:r>
              <a:rPr lang="fr-BE" sz="2000" dirty="0" smtClean="0"/>
              <a:t>(</a:t>
            </a:r>
            <a:r>
              <a:rPr lang="fr-BE" sz="2000" dirty="0" err="1" smtClean="0"/>
              <a:t>waarvan</a:t>
            </a:r>
            <a:r>
              <a:rPr lang="fr-BE" sz="2000" dirty="0" smtClean="0"/>
              <a:t>/</a:t>
            </a:r>
            <a:r>
              <a:rPr lang="fr-BE" sz="2000" dirty="0" err="1" smtClean="0"/>
              <a:t>inclusief</a:t>
            </a:r>
            <a:r>
              <a:rPr lang="fr-BE" sz="2000" dirty="0" smtClean="0"/>
              <a:t> 20u </a:t>
            </a:r>
            <a:r>
              <a:rPr lang="fr-BE" sz="2000" dirty="0" err="1" smtClean="0"/>
              <a:t>als</a:t>
            </a:r>
            <a:r>
              <a:rPr lang="fr-BE" sz="2000" dirty="0" smtClean="0"/>
              <a:t> </a:t>
            </a:r>
            <a:r>
              <a:rPr lang="fr-BE" sz="2000" dirty="0" err="1" smtClean="0"/>
              <a:t>adviseur</a:t>
            </a:r>
            <a:r>
              <a:rPr lang="fr-BE" sz="2000" dirty="0" smtClean="0"/>
              <a:t> kl7)</a:t>
            </a:r>
            <a:endParaRPr lang="fr-B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 smtClean="0">
                <a:solidFill>
                  <a:srgbClr val="0000FF"/>
                </a:solidFill>
              </a:rPr>
              <a:t>Geen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significante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wijziging</a:t>
            </a:r>
            <a:r>
              <a:rPr lang="fr-BE" sz="2400" dirty="0" smtClean="0">
                <a:solidFill>
                  <a:srgbClr val="0000FF"/>
                </a:solidFill>
              </a:rPr>
              <a:t> van de </a:t>
            </a:r>
            <a:r>
              <a:rPr lang="fr-BE" sz="2400" dirty="0" err="1" smtClean="0">
                <a:solidFill>
                  <a:srgbClr val="0000FF"/>
                </a:solidFill>
              </a:rPr>
              <a:t>huidige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vereisten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smtClean="0"/>
              <a:t>(</a:t>
            </a:r>
            <a:r>
              <a:rPr lang="fr-BE" sz="2400" dirty="0" err="1" smtClean="0"/>
              <a:t>Criteria</a:t>
            </a:r>
            <a:r>
              <a:rPr lang="fr-BE" sz="2400" dirty="0" smtClean="0"/>
              <a:t> van CS-WR 2009 </a:t>
            </a:r>
            <a:r>
              <a:rPr lang="fr-BE" sz="2400" dirty="0" err="1" smtClean="0"/>
              <a:t>voor</a:t>
            </a:r>
            <a:r>
              <a:rPr lang="fr-BE" sz="2400" dirty="0" smtClean="0"/>
              <a:t> Kl I)</a:t>
            </a:r>
            <a:endParaRPr lang="fr-BE" sz="2400" dirty="0"/>
          </a:p>
          <a:p>
            <a:pPr lvl="1">
              <a:buFont typeface="Arial" panose="020B0604020202020204" pitchFamily="34" charset="0"/>
              <a:buChar char="•"/>
            </a:pPr>
            <a:endParaRPr lang="fr-BE" sz="2800" dirty="0"/>
          </a:p>
          <a:p>
            <a:pPr lvl="2">
              <a:buFont typeface="Arial" panose="020B0604020202020204" pitchFamily="34" charset="0"/>
              <a:buChar char="•"/>
            </a:pPr>
            <a:endParaRPr lang="fr-BE" sz="2400" dirty="0">
              <a:solidFill>
                <a:srgbClr val="0000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r-BE" sz="2400" dirty="0"/>
          </a:p>
          <a:p>
            <a:pPr lvl="3">
              <a:buFont typeface="Arial" panose="020B0604020202020204" pitchFamily="34" charset="0"/>
              <a:buChar char="•"/>
            </a:pPr>
            <a:endParaRPr lang="fr-BE" sz="2000" dirty="0"/>
          </a:p>
          <a:p>
            <a:pPr lvl="2">
              <a:buFont typeface="Arial" panose="020B0604020202020204" pitchFamily="34" charset="0"/>
              <a:buChar char="•"/>
            </a:pPr>
            <a:endParaRPr lang="fr-BE" sz="2400" dirty="0"/>
          </a:p>
          <a:p>
            <a:pPr marL="1371600" lvl="3" indent="0">
              <a:buNone/>
            </a:pPr>
            <a:r>
              <a:rPr lang="fr-BE" sz="2000" dirty="0"/>
              <a:t>				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24</a:t>
            </a:fld>
            <a:endParaRPr lang="fr-FR" altLang="en-US" dirty="0"/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1259632" y="3933056"/>
            <a:ext cx="576064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cteur droit 9"/>
          <p:cNvCxnSpPr/>
          <p:nvPr/>
        </p:nvCxnSpPr>
        <p:spPr bwMode="auto">
          <a:xfrm flipV="1">
            <a:off x="1259632" y="3933056"/>
            <a:ext cx="576064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197768"/>
            <a:ext cx="8686800" cy="1143000"/>
          </a:xfrm>
        </p:spPr>
        <p:txBody>
          <a:bodyPr/>
          <a:lstStyle/>
          <a:p>
            <a:r>
              <a:rPr lang="en-GB" dirty="0" err="1"/>
              <a:t>Erkende</a:t>
            </a:r>
            <a:r>
              <a:rPr lang="en-GB" dirty="0"/>
              <a:t> </a:t>
            </a:r>
            <a:r>
              <a:rPr lang="en-GB" dirty="0" err="1"/>
              <a:t>deskundigen</a:t>
            </a:r>
            <a:r>
              <a:rPr lang="en-GB" dirty="0"/>
              <a:t> : Art 73 </a:t>
            </a:r>
            <a:r>
              <a:rPr lang="en-GB" sz="3600" dirty="0"/>
              <a:t>(3)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412776"/>
            <a:ext cx="8856984" cy="4525963"/>
          </a:xfrm>
        </p:spPr>
        <p:txBody>
          <a:bodyPr/>
          <a:lstStyle/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rgbClr val="0000FF"/>
                </a:solidFill>
              </a:rPr>
              <a:t>Aanvraag erkenning: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rgbClr val="0000FF"/>
                </a:solidFill>
              </a:rPr>
              <a:t>Met inbegrip van een verklaring van de werkgever waarbij die zich verbindt om de permanente vorming te zijne laste te nemen</a:t>
            </a:r>
            <a:endParaRPr lang="nl-BE" sz="2000" dirty="0"/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rgbClr val="0000FF"/>
                </a:solidFill>
              </a:rPr>
              <a:t>Beslissing: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dirty="0"/>
              <a:t>Termijn 60 dagen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dirty="0" err="1"/>
              <a:t>Hoorrecht</a:t>
            </a:r>
            <a:endParaRPr lang="nl-BE" dirty="0"/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dirty="0"/>
              <a:t>Beperking erkenning (territoriaal, installaties, duur)</a:t>
            </a:r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nl-BE" sz="2400" dirty="0"/>
              <a:t>Hernieuwing: </a:t>
            </a:r>
            <a:r>
              <a:rPr lang="nl-BE" sz="2400" dirty="0">
                <a:solidFill>
                  <a:srgbClr val="0000FF"/>
                </a:solidFill>
              </a:rPr>
              <a:t>permanente vorming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sz="2000" dirty="0"/>
              <a:t>120u/3 jaar klasse I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sz="2000" dirty="0"/>
              <a:t>60u/3 jaar klasse II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sz="2000" dirty="0"/>
              <a:t>24u/3 jaar T1 of T2</a:t>
            </a:r>
          </a:p>
          <a:p>
            <a:pPr marL="534988" lvl="2" indent="-261938">
              <a:buFont typeface="Arial" panose="020B0604020202020204" pitchFamily="34" charset="0"/>
              <a:buChar char="•"/>
            </a:pPr>
            <a:r>
              <a:rPr lang="nl-BE" sz="2000" dirty="0"/>
              <a:t>Interne vorming: max. 50%</a:t>
            </a:r>
            <a:endParaRPr lang="nl-BE" sz="2400" dirty="0">
              <a:solidFill>
                <a:srgbClr val="0000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BE" sz="2400" dirty="0"/>
          </a:p>
          <a:p>
            <a:pPr lvl="3">
              <a:buFont typeface="Arial" panose="020B0604020202020204" pitchFamily="34" charset="0"/>
              <a:buChar char="•"/>
            </a:pPr>
            <a:endParaRPr lang="nl-BE" sz="2000" dirty="0"/>
          </a:p>
          <a:p>
            <a:pPr lvl="2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1371600" lvl="3" indent="0">
              <a:buNone/>
            </a:pPr>
            <a:r>
              <a:rPr lang="nl-BE" sz="2000" dirty="0"/>
              <a:t>				</a:t>
            </a:r>
          </a:p>
          <a:p>
            <a:pPr lvl="2">
              <a:buFont typeface="Arial" panose="020B0604020202020204" pitchFamily="34" charset="0"/>
              <a:buChar char="•"/>
            </a:pPr>
            <a:endParaRPr lang="nl-BE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25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E82F24C-FE2E-42DE-B256-8C3ECBA50F1D}" type="slidenum">
              <a:rPr lang="fr-FR" altLang="en-US" smtClean="0"/>
              <a:pPr/>
              <a:t>26</a:t>
            </a:fld>
            <a:endParaRPr lang="fr-FR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05273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2BF06"/>
                </a:solidFill>
                <a:latin typeface="Tahoma" pitchFamily="34" charset="0"/>
                <a:ea typeface="ＭＳ Ｐゴシック" pitchFamily="124" charset="-128"/>
              </a:defRPr>
            </a:lvl9pPr>
          </a:lstStyle>
          <a:p>
            <a:r>
              <a:rPr lang="fr-FR" kern="0" dirty="0" err="1" smtClean="0"/>
              <a:t>Technische</a:t>
            </a:r>
            <a:r>
              <a:rPr lang="fr-FR" kern="0" dirty="0" smtClean="0"/>
              <a:t> </a:t>
            </a:r>
            <a:r>
              <a:rPr lang="fr-FR" kern="0" dirty="0" err="1" smtClean="0"/>
              <a:t>reglementen</a:t>
            </a:r>
            <a:r>
              <a:rPr lang="fr-FR" kern="0" dirty="0" smtClean="0"/>
              <a:t/>
            </a:r>
            <a:br>
              <a:rPr lang="fr-FR" kern="0" dirty="0" smtClean="0"/>
            </a:br>
            <a:r>
              <a:rPr lang="fr-FR" kern="0" dirty="0" smtClean="0"/>
              <a:t>BS 28/2/2019</a:t>
            </a:r>
            <a:endParaRPr lang="fr-FR" kern="0" dirty="0"/>
          </a:p>
          <a:p>
            <a:endParaRPr lang="fr-FR" kern="0" dirty="0"/>
          </a:p>
        </p:txBody>
      </p:sp>
      <p:sp>
        <p:nvSpPr>
          <p:cNvPr id="2" name="ZoneTexte 1"/>
          <p:cNvSpPr txBox="1"/>
          <p:nvPr/>
        </p:nvSpPr>
        <p:spPr>
          <a:xfrm>
            <a:off x="611560" y="2636912"/>
            <a:ext cx="82109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kern="0" dirty="0">
                <a:solidFill>
                  <a:srgbClr val="0000FF"/>
                </a:solidFill>
              </a:rPr>
              <a:t>Overdracht van gegevens van de fysieke </a:t>
            </a:r>
            <a:r>
              <a:rPr lang="nl-NL" b="1" kern="0" dirty="0" smtClean="0">
                <a:solidFill>
                  <a:srgbClr val="0000FF"/>
                </a:solidFill>
              </a:rPr>
              <a:t>inventaris</a:t>
            </a:r>
            <a:r>
              <a:rPr lang="fr-FR" b="1" kern="0" dirty="0" smtClean="0">
                <a:solidFill>
                  <a:srgbClr val="0000FF"/>
                </a:solidFill>
              </a:rPr>
              <a:t>: </a:t>
            </a:r>
            <a:r>
              <a:rPr lang="fr-FR" b="1" kern="0" dirty="0" smtClean="0"/>
              <a:t/>
            </a:r>
            <a:br>
              <a:rPr lang="fr-FR" b="1" kern="0" dirty="0" smtClean="0"/>
            </a:br>
            <a:r>
              <a:rPr lang="fr-FR" kern="0" dirty="0" smtClean="0">
                <a:solidFill>
                  <a:srgbClr val="0000FF"/>
                </a:solidFill>
              </a:rPr>
              <a:t>Van </a:t>
            </a:r>
            <a:r>
              <a:rPr lang="fr-FR" kern="0" dirty="0" err="1" smtClean="0">
                <a:solidFill>
                  <a:srgbClr val="0000FF"/>
                </a:solidFill>
              </a:rPr>
              <a:t>toepassing</a:t>
            </a:r>
            <a:r>
              <a:rPr lang="fr-FR" kern="0" dirty="0" smtClean="0">
                <a:solidFill>
                  <a:srgbClr val="0000FF"/>
                </a:solidFill>
              </a:rPr>
              <a:t> op </a:t>
            </a:r>
            <a:r>
              <a:rPr lang="fr-FR" kern="0" dirty="0" err="1" smtClean="0">
                <a:solidFill>
                  <a:srgbClr val="0000FF"/>
                </a:solidFill>
              </a:rPr>
              <a:t>Klasse</a:t>
            </a:r>
            <a:r>
              <a:rPr lang="fr-FR" kern="0" dirty="0" smtClean="0">
                <a:solidFill>
                  <a:srgbClr val="0000FF"/>
                </a:solidFill>
              </a:rPr>
              <a:t> </a:t>
            </a:r>
            <a:r>
              <a:rPr lang="fr-FR" kern="0" dirty="0">
                <a:solidFill>
                  <a:srgbClr val="0000FF"/>
                </a:solidFill>
              </a:rPr>
              <a:t>I </a:t>
            </a:r>
            <a:r>
              <a:rPr lang="fr-FR" kern="0" dirty="0" smtClean="0">
                <a:solidFill>
                  <a:srgbClr val="0000FF"/>
                </a:solidFill>
              </a:rPr>
              <a:t>en IIA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kern="0" dirty="0"/>
              <a:t>Vorming agenten voor de stralingsbescherming</a:t>
            </a:r>
            <a:r>
              <a:rPr lang="fr-FR" b="1" kern="0" dirty="0" smtClean="0"/>
              <a:t>: </a:t>
            </a:r>
            <a:br>
              <a:rPr lang="fr-FR" b="1" kern="0" dirty="0" smtClean="0"/>
            </a:br>
            <a:r>
              <a:rPr lang="fr-FR" kern="0" dirty="0" smtClean="0"/>
              <a:t>Van </a:t>
            </a:r>
            <a:r>
              <a:rPr lang="fr-FR" kern="0" dirty="0" err="1" smtClean="0"/>
              <a:t>toepassing</a:t>
            </a:r>
            <a:r>
              <a:rPr lang="fr-FR" kern="0" dirty="0" smtClean="0"/>
              <a:t> op </a:t>
            </a:r>
            <a:r>
              <a:rPr lang="fr-FR" kern="0" dirty="0" err="1" smtClean="0"/>
              <a:t>Klasse</a:t>
            </a:r>
            <a:r>
              <a:rPr lang="fr-FR" kern="0" dirty="0" smtClean="0"/>
              <a:t> II-III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kern="0" dirty="0" err="1"/>
              <a:t>Aangifte</a:t>
            </a:r>
            <a:r>
              <a:rPr lang="fr-FR" b="1" kern="0" dirty="0"/>
              <a:t> van </a:t>
            </a:r>
            <a:r>
              <a:rPr lang="fr-FR" b="1" kern="0" dirty="0" err="1"/>
              <a:t>significante</a:t>
            </a:r>
            <a:r>
              <a:rPr lang="fr-FR" b="1" kern="0" dirty="0"/>
              <a:t> </a:t>
            </a:r>
            <a:r>
              <a:rPr lang="fr-FR" b="1" kern="0" dirty="0" err="1"/>
              <a:t>gebeurtenissen</a:t>
            </a:r>
            <a:r>
              <a:rPr lang="fr-FR" b="1" kern="0" dirty="0"/>
              <a:t> :</a:t>
            </a:r>
            <a:r>
              <a:rPr lang="fr-FR" b="1" kern="0" dirty="0" smtClean="0"/>
              <a:t/>
            </a:r>
            <a:br>
              <a:rPr lang="fr-FR" b="1" kern="0" dirty="0" smtClean="0"/>
            </a:br>
            <a:r>
              <a:rPr lang="fr-FR" kern="0" dirty="0" smtClean="0"/>
              <a:t>Van </a:t>
            </a:r>
            <a:r>
              <a:rPr lang="fr-FR" kern="0" dirty="0" err="1" smtClean="0"/>
              <a:t>toepassing</a:t>
            </a:r>
            <a:r>
              <a:rPr lang="fr-FR" kern="0" dirty="0" smtClean="0"/>
              <a:t> op </a:t>
            </a:r>
            <a:r>
              <a:rPr lang="fr-FR" kern="0" dirty="0" err="1" smtClean="0"/>
              <a:t>Klasse</a:t>
            </a:r>
            <a:r>
              <a:rPr lang="fr-FR" kern="0" dirty="0" smtClean="0"/>
              <a:t> II-III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kern="0" dirty="0" smtClean="0"/>
              <a:t>[TR </a:t>
            </a:r>
            <a:r>
              <a:rPr lang="fr-FR" b="1" kern="0" dirty="0" err="1" smtClean="0"/>
              <a:t>voor</a:t>
            </a:r>
            <a:r>
              <a:rPr lang="fr-FR" b="1" kern="0" dirty="0" smtClean="0"/>
              <a:t> </a:t>
            </a:r>
            <a:r>
              <a:rPr lang="fr-FR" b="1" kern="0" dirty="0" err="1"/>
              <a:t>E</a:t>
            </a:r>
            <a:r>
              <a:rPr lang="fr-FR" b="1" kern="0" dirty="0" err="1" smtClean="0"/>
              <a:t>rkende</a:t>
            </a:r>
            <a:r>
              <a:rPr lang="fr-FR" b="1" kern="0" dirty="0" smtClean="0"/>
              <a:t> </a:t>
            </a:r>
            <a:r>
              <a:rPr lang="fr-FR" b="1" kern="0" dirty="0" err="1" smtClean="0"/>
              <a:t>Instellingen</a:t>
            </a:r>
            <a:r>
              <a:rPr lang="fr-FR" b="1" kern="0" dirty="0" smtClean="0"/>
              <a:t> ]</a:t>
            </a:r>
            <a:endParaRPr lang="fr-FR" b="1" kern="0" dirty="0"/>
          </a:p>
          <a:p>
            <a:endParaRPr lang="fr-FR" b="1" kern="0" dirty="0"/>
          </a:p>
          <a:p>
            <a:endParaRPr lang="fr-BE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/>
              <a:t>Technisch reglement: </a:t>
            </a:r>
            <a:br>
              <a:rPr lang="nl-BE" sz="3600" dirty="0"/>
            </a:br>
            <a:r>
              <a:rPr lang="nl-BE" sz="3600" dirty="0"/>
              <a:t>Fysieke inventaris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254814"/>
            <a:ext cx="770485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00FF"/>
                </a:solidFill>
              </a:rPr>
              <a:t>Exploitant</a:t>
            </a:r>
            <a:r>
              <a:rPr lang="nl-BE" dirty="0"/>
              <a:t>: </a:t>
            </a:r>
          </a:p>
          <a:p>
            <a:r>
              <a:rPr lang="nl-BE" dirty="0"/>
              <a:t>bijhouden </a:t>
            </a:r>
            <a:r>
              <a:rPr lang="nl-BE" dirty="0">
                <a:sym typeface="Symbol"/>
              </a:rPr>
              <a:t> </a:t>
            </a:r>
            <a:r>
              <a:rPr lang="nl-BE" dirty="0"/>
              <a:t>inventarissen </a:t>
            </a:r>
            <a:r>
              <a:rPr lang="nl-BE" sz="1400" dirty="0">
                <a:solidFill>
                  <a:srgbClr val="454545"/>
                </a:solidFill>
              </a:rPr>
              <a:t>(art. 23.1.6 ARBIS)</a:t>
            </a:r>
            <a:r>
              <a:rPr lang="nl-BE" dirty="0"/>
              <a:t>: </a:t>
            </a:r>
          </a:p>
          <a:p>
            <a:pPr marL="800100" lvl="1" indent="-342900">
              <a:buFontTx/>
              <a:buChar char="-"/>
            </a:pPr>
            <a:r>
              <a:rPr lang="nl-BE" sz="1800" dirty="0"/>
              <a:t>Radioactieve stoffen</a:t>
            </a:r>
          </a:p>
          <a:p>
            <a:pPr marL="800100" lvl="1" indent="-342900">
              <a:buFontTx/>
              <a:buChar char="-"/>
            </a:pPr>
            <a:r>
              <a:rPr lang="nl-BE" sz="1800" dirty="0"/>
              <a:t>Toestellen die IS kunnen uitzenden</a:t>
            </a:r>
          </a:p>
          <a:p>
            <a:pPr marL="800100" lvl="1" indent="-342900">
              <a:buFontTx/>
              <a:buChar char="-"/>
            </a:pPr>
            <a:r>
              <a:rPr lang="nl-BE" sz="1800" dirty="0"/>
              <a:t>Radiotherapie of nucleaire geneeskunde installaties</a:t>
            </a:r>
          </a:p>
          <a:p>
            <a:pPr marL="800100" lvl="1" indent="-342900">
              <a:buFontTx/>
              <a:buChar char="-"/>
            </a:pPr>
            <a:r>
              <a:rPr lang="nl-BE" sz="1800" dirty="0"/>
              <a:t>Vloeibare of gasvormige radioactieve lozingen</a:t>
            </a:r>
          </a:p>
          <a:p>
            <a:pPr marL="800100" lvl="1" indent="-342900">
              <a:buFontTx/>
              <a:buChar char="-"/>
            </a:pPr>
            <a:r>
              <a:rPr lang="nl-BE" sz="1800" dirty="0"/>
              <a:t>Vast radioactief afval (aanwezig en verwijderd)</a:t>
            </a:r>
          </a:p>
          <a:p>
            <a:pPr marL="800100" lvl="1" indent="-342900">
              <a:buFontTx/>
              <a:buChar char="-"/>
            </a:pPr>
            <a:endParaRPr lang="nl-BE" sz="1800" dirty="0"/>
          </a:p>
          <a:p>
            <a:pPr lvl="1"/>
            <a:r>
              <a:rPr lang="nl-BE" sz="2000" dirty="0">
                <a:solidFill>
                  <a:srgbClr val="FF0000"/>
                </a:solidFill>
              </a:rPr>
              <a:t>Bepaalde gegevens via </a:t>
            </a:r>
            <a:r>
              <a:rPr lang="nl-BE" sz="2000" dirty="0" smtClean="0">
                <a:solidFill>
                  <a:srgbClr val="FF0000"/>
                </a:solidFill>
              </a:rPr>
              <a:t>praktische en welomschreven </a:t>
            </a:r>
            <a:r>
              <a:rPr lang="nl-BE" sz="2000" dirty="0">
                <a:solidFill>
                  <a:srgbClr val="FF0000"/>
                </a:solidFill>
              </a:rPr>
              <a:t>modaliteiten</a:t>
            </a:r>
          </a:p>
          <a:p>
            <a:endParaRPr lang="nl-BE" dirty="0"/>
          </a:p>
          <a:p>
            <a:r>
              <a:rPr lang="nl-BE" u="sng" dirty="0">
                <a:solidFill>
                  <a:srgbClr val="FF0000"/>
                </a:solidFill>
              </a:rPr>
              <a:t> </a:t>
            </a:r>
            <a:endParaRPr lang="nl-BE" dirty="0">
              <a:solidFill>
                <a:srgbClr val="FF0000"/>
              </a:solidFill>
            </a:endParaRPr>
          </a:p>
          <a:p>
            <a:r>
              <a:rPr lang="nl-BE" dirty="0" smtClean="0">
                <a:solidFill>
                  <a:srgbClr val="0000FF"/>
                </a:solidFill>
              </a:rPr>
              <a:t>FANC</a:t>
            </a:r>
            <a:r>
              <a:rPr lang="nl-BE" dirty="0">
                <a:solidFill>
                  <a:srgbClr val="0000FF"/>
                </a:solidFill>
              </a:rPr>
              <a:t>:</a:t>
            </a:r>
            <a:r>
              <a:rPr lang="nl-BE" dirty="0"/>
              <a:t> </a:t>
            </a:r>
          </a:p>
          <a:p>
            <a:r>
              <a:rPr lang="nl-BE" dirty="0" smtClean="0">
                <a:sym typeface="Wingdings"/>
              </a:rPr>
              <a:t>garanderen </a:t>
            </a:r>
            <a:r>
              <a:rPr lang="nl-BE" dirty="0">
                <a:sym typeface="Wingdings"/>
              </a:rPr>
              <a:t>van </a:t>
            </a:r>
            <a:r>
              <a:rPr lang="nl-BE" dirty="0" smtClean="0">
                <a:sym typeface="Wingdings"/>
              </a:rPr>
              <a:t>adequaat toezicht </a:t>
            </a:r>
            <a:r>
              <a:rPr lang="nl-BE" dirty="0">
                <a:sym typeface="Wingdings"/>
              </a:rPr>
              <a:t>op de stralingsbescherming</a:t>
            </a:r>
            <a:r>
              <a:rPr lang="nl-BE" dirty="0"/>
              <a:t>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10" name="Ovaal 2"/>
          <p:cNvSpPr/>
          <p:nvPr/>
        </p:nvSpPr>
        <p:spPr bwMode="auto">
          <a:xfrm>
            <a:off x="6372200" y="1700808"/>
            <a:ext cx="2592288" cy="169133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nl-BE" sz="2200" dirty="0"/>
              <a:t>inventarissen</a:t>
            </a:r>
            <a:endParaRPr kumimoji="0" lang="nl-B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Ovaal 11"/>
          <p:cNvSpPr/>
          <p:nvPr/>
        </p:nvSpPr>
        <p:spPr bwMode="auto">
          <a:xfrm>
            <a:off x="7398314" y="2492896"/>
            <a:ext cx="1062118" cy="6620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45454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24" charset="-128"/>
            </a:endParaRPr>
          </a:p>
        </p:txBody>
      </p:sp>
      <p:sp>
        <p:nvSpPr>
          <p:cNvPr id="12" name="Afgeronde rechthoek 18"/>
          <p:cNvSpPr/>
          <p:nvPr/>
        </p:nvSpPr>
        <p:spPr bwMode="auto">
          <a:xfrm>
            <a:off x="6444208" y="5661248"/>
            <a:ext cx="2448272" cy="50405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24" charset="-128"/>
              </a:rPr>
              <a:t>FANC database</a:t>
            </a:r>
          </a:p>
        </p:txBody>
      </p:sp>
      <p:sp>
        <p:nvSpPr>
          <p:cNvPr id="3" name="Left Brace 2"/>
          <p:cNvSpPr/>
          <p:nvPr/>
        </p:nvSpPr>
        <p:spPr bwMode="auto">
          <a:xfrm>
            <a:off x="611560" y="2175829"/>
            <a:ext cx="72008" cy="1181163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24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7955930" y="2852936"/>
            <a:ext cx="27450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Curved Right Arrow 13"/>
          <p:cNvSpPr/>
          <p:nvPr/>
        </p:nvSpPr>
        <p:spPr bwMode="auto">
          <a:xfrm>
            <a:off x="111024" y="2891259"/>
            <a:ext cx="504056" cy="187220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24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27</a:t>
            </a:fld>
            <a:endParaRPr lang="fr-FR" altLang="en-US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nl-BE" sz="3600" dirty="0"/>
              <a:t>Inhoud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24030"/>
          </a:xfrm>
        </p:spPr>
        <p:txBody>
          <a:bodyPr/>
          <a:lstStyle/>
          <a:p>
            <a:r>
              <a:rPr lang="nl-BE" sz="2800" dirty="0">
                <a:solidFill>
                  <a:srgbClr val="0000FF"/>
                </a:solidFill>
              </a:rPr>
              <a:t>Lijsten van gegevens per “categorie” :</a:t>
            </a:r>
          </a:p>
          <a:p>
            <a:pPr marL="0" indent="0">
              <a:buNone/>
            </a:pPr>
            <a:r>
              <a:rPr lang="nl-BE" sz="2800" dirty="0">
                <a:solidFill>
                  <a:srgbClr val="0000FF"/>
                </a:solidFill>
              </a:rPr>
              <a:t>    4 categorieën:</a:t>
            </a:r>
          </a:p>
          <a:p>
            <a:pPr lvl="1"/>
            <a:r>
              <a:rPr lang="nl-BE" sz="1800" dirty="0"/>
              <a:t>Versnellers en toestellen die X stralen kunnen uitzenden</a:t>
            </a:r>
          </a:p>
          <a:p>
            <a:pPr lvl="1"/>
            <a:r>
              <a:rPr lang="nl-BE" sz="1800" dirty="0"/>
              <a:t>Ingekapselde bronnen</a:t>
            </a:r>
          </a:p>
          <a:p>
            <a:pPr lvl="1"/>
            <a:r>
              <a:rPr lang="nl-BE" sz="1800" dirty="0"/>
              <a:t>Toestellen die een ingekapselde bron bevatten</a:t>
            </a:r>
          </a:p>
          <a:p>
            <a:pPr lvl="1"/>
            <a:r>
              <a:rPr lang="nl-BE" sz="1800" dirty="0"/>
              <a:t>Elk ander toestel die beelden maakt van de verdeling van radionucliden in personen/dieren + </a:t>
            </a:r>
            <a:r>
              <a:rPr lang="nl-BE" sz="1800" dirty="0" err="1"/>
              <a:t>activiteitsmeter</a:t>
            </a:r>
            <a:r>
              <a:rPr lang="nl-BE" sz="1800" dirty="0"/>
              <a:t> en </a:t>
            </a:r>
            <a:r>
              <a:rPr lang="nl-BE" sz="1800" dirty="0" err="1"/>
              <a:t>gammaprobe</a:t>
            </a:r>
            <a:r>
              <a:rPr lang="nl-BE" sz="1800" dirty="0"/>
              <a:t> (art. 50.2 ARBIS)</a:t>
            </a:r>
          </a:p>
          <a:p>
            <a:pPr marL="457200" lvl="1" indent="-457200">
              <a:buNone/>
            </a:pPr>
            <a:r>
              <a:rPr lang="nl-BE" sz="1800" dirty="0">
                <a:solidFill>
                  <a:srgbClr val="C00000"/>
                </a:solidFill>
              </a:rPr>
              <a:t>! Met uitzondering van: </a:t>
            </a:r>
          </a:p>
          <a:p>
            <a:pPr lvl="1">
              <a:buFontTx/>
              <a:buChar char="-"/>
            </a:pPr>
            <a:r>
              <a:rPr lang="nl-BE" sz="1800" dirty="0"/>
              <a:t>Splijtstoffen</a:t>
            </a:r>
          </a:p>
          <a:p>
            <a:pPr lvl="1">
              <a:buFontTx/>
              <a:buChar char="-"/>
            </a:pPr>
            <a:r>
              <a:rPr lang="nl-BE" sz="1800" dirty="0"/>
              <a:t>Radioactieve zaadjes/draadjes voor therapeutische doeleinden</a:t>
            </a:r>
          </a:p>
          <a:p>
            <a:pPr lvl="1">
              <a:buFontTx/>
              <a:buChar char="-"/>
            </a:pPr>
            <a:r>
              <a:rPr lang="nl-BE" sz="1800" dirty="0"/>
              <a:t>Geactiveerde onderdelen van een installatie</a:t>
            </a:r>
          </a:p>
          <a:p>
            <a:pPr lvl="1">
              <a:buFontTx/>
              <a:buChar char="-"/>
            </a:pPr>
            <a:r>
              <a:rPr lang="nl-BE" sz="1800" dirty="0"/>
              <a:t>Installaties van klasse </a:t>
            </a:r>
            <a:r>
              <a:rPr lang="nl-BE" sz="1800" dirty="0" smtClean="0"/>
              <a:t>IV</a:t>
            </a:r>
          </a:p>
          <a:p>
            <a:pPr lvl="1">
              <a:buFontTx/>
              <a:buChar char="-"/>
            </a:pPr>
            <a:r>
              <a:rPr lang="nl-BE" sz="1800" dirty="0" smtClean="0"/>
              <a:t>Radioactief afval</a:t>
            </a:r>
            <a:endParaRPr lang="en-GB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28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/>
              <a:t>Fysieke inventaris: overdracht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28A72-F55E-4B69-A860-45DF4FCCC084}" type="slidenum">
              <a:rPr lang="fr-BE" smtClean="0"/>
              <a:pPr/>
              <a:t>29</a:t>
            </a:fld>
            <a:endParaRPr lang="fr-BE" dirty="0"/>
          </a:p>
        </p:txBody>
      </p:sp>
      <p:grpSp>
        <p:nvGrpSpPr>
          <p:cNvPr id="28" name="Group 27"/>
          <p:cNvGrpSpPr/>
          <p:nvPr/>
        </p:nvGrpSpPr>
        <p:grpSpPr>
          <a:xfrm>
            <a:off x="755576" y="1226662"/>
            <a:ext cx="3432207" cy="3960440"/>
            <a:chOff x="2267744" y="1772816"/>
            <a:chExt cx="3432207" cy="3960440"/>
          </a:xfrm>
        </p:grpSpPr>
        <p:grpSp>
          <p:nvGrpSpPr>
            <p:cNvPr id="9" name="Group 8"/>
            <p:cNvGrpSpPr/>
            <p:nvPr/>
          </p:nvGrpSpPr>
          <p:grpSpPr>
            <a:xfrm>
              <a:off x="2267744" y="1772816"/>
              <a:ext cx="3384370" cy="864096"/>
              <a:chOff x="2267744" y="1772816"/>
              <a:chExt cx="3384370" cy="864096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2267744" y="1772816"/>
                <a:ext cx="3384370" cy="4320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BE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charset="0"/>
                    <a:ea typeface="ＭＳ Ｐゴシック" pitchFamily="124" charset="-128"/>
                  </a:rPr>
                  <a:t>Exploitant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267744" y="2204864"/>
                <a:ext cx="1728186" cy="4320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nl-BE" sz="1800" dirty="0"/>
                  <a:t>Desk </a:t>
                </a:r>
                <a:r>
                  <a:rPr lang="nl-BE" sz="1800" dirty="0" err="1" smtClean="0"/>
                  <a:t>DFC</a:t>
                </a:r>
                <a:r>
                  <a:rPr kumimoji="0" lang="nl-BE" sz="1800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int</a:t>
                </a:r>
                <a:r>
                  <a:rPr kumimoji="0" lang="nl-BE" sz="20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24" charset="-128"/>
                  </a:rPr>
                  <a:t>.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995930" y="2204864"/>
                <a:ext cx="1656184" cy="4320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nl-BE" sz="1800" strike="sngStrike" dirty="0"/>
                  <a:t>Desk </a:t>
                </a:r>
                <a:r>
                  <a:rPr lang="nl-BE" sz="1800" strike="sngStrike" dirty="0" err="1" smtClean="0"/>
                  <a:t>DFC</a:t>
                </a:r>
                <a:r>
                  <a:rPr kumimoji="0" lang="nl-BE" sz="1800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int</a:t>
                </a:r>
                <a:r>
                  <a:rPr kumimoji="0" lang="nl-BE" sz="20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24" charset="-128"/>
                  </a:rPr>
                  <a:t>.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387589" y="2636912"/>
              <a:ext cx="3312362" cy="3096344"/>
              <a:chOff x="2387589" y="2636912"/>
              <a:chExt cx="3312362" cy="309634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387589" y="2636912"/>
                <a:ext cx="3312362" cy="3096344"/>
                <a:chOff x="2387589" y="2636912"/>
                <a:chExt cx="3312362" cy="3096344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2387589" y="5301208"/>
                  <a:ext cx="3312362" cy="432048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BE" sz="2400" b="0" i="0" u="none" strike="noStrike" cap="none" normalizeH="0" baseline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charset="0"/>
                      <a:ea typeface="ＭＳ Ｐゴシック" pitchFamily="124" charset="-128"/>
                    </a:rPr>
                    <a:t>FANC</a:t>
                  </a: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3203848" y="2636912"/>
                  <a:ext cx="36004" cy="2664296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5EE105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3983833" y="2636912"/>
                <a:ext cx="1656184" cy="2664296"/>
                <a:chOff x="3983833" y="2636912"/>
                <a:chExt cx="1656184" cy="2664296"/>
              </a:xfrm>
            </p:grpSpPr>
            <p:sp>
              <p:nvSpPr>
                <p:cNvPr id="20" name="Rectangle 19"/>
                <p:cNvSpPr/>
                <p:nvPr/>
              </p:nvSpPr>
              <p:spPr bwMode="auto">
                <a:xfrm>
                  <a:off x="3983833" y="3658467"/>
                  <a:ext cx="1656184" cy="43204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nl-BE" sz="2000" baseline="-25000" dirty="0">
                      <a:solidFill>
                        <a:srgbClr val="0000FF"/>
                      </a:solidFill>
                    </a:rPr>
                    <a:t>EI</a:t>
                  </a:r>
                  <a:endParaRPr kumimoji="0" lang="nl-BE" sz="2000" b="0" i="0" u="none" strike="noStrike" cap="none" normalizeH="0" baseline="-25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charset="0"/>
                    <a:ea typeface="ＭＳ Ｐゴシック" pitchFamily="124" charset="-128"/>
                  </a:endParaRPr>
                </a:p>
              </p:txBody>
            </p:sp>
            <p:cxnSp>
              <p:nvCxnSpPr>
                <p:cNvPr id="21" name="Straight Arrow Connector 20"/>
                <p:cNvCxnSpPr/>
                <p:nvPr/>
              </p:nvCxnSpPr>
              <p:spPr bwMode="auto">
                <a:xfrm>
                  <a:off x="4662010" y="4077072"/>
                  <a:ext cx="18002" cy="1224136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5EE105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>
                  <a:off x="4716016" y="2636912"/>
                  <a:ext cx="0" cy="100811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5EE10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sp>
        <p:nvSpPr>
          <p:cNvPr id="30" name="TextBox 29"/>
          <p:cNvSpPr txBox="1"/>
          <p:nvPr/>
        </p:nvSpPr>
        <p:spPr>
          <a:xfrm>
            <a:off x="4716016" y="1155809"/>
            <a:ext cx="3456384" cy="415498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nl-BE" sz="1800" dirty="0">
                <a:solidFill>
                  <a:srgbClr val="0000FF"/>
                </a:solidFill>
              </a:rPr>
              <a:t>Geactualiseerde versie </a:t>
            </a:r>
            <a:r>
              <a:rPr lang="nl-BE" sz="1800" dirty="0"/>
              <a:t>van de nodige gegevens :</a:t>
            </a:r>
          </a:p>
          <a:p>
            <a:endParaRPr lang="nl-BE" sz="1800" dirty="0"/>
          </a:p>
          <a:p>
            <a:pPr marL="285750" indent="-285750">
              <a:buFontTx/>
              <a:buChar char="-"/>
            </a:pPr>
            <a:r>
              <a:rPr lang="nl-BE" sz="1800" dirty="0"/>
              <a:t>Gebruik makend van een </a:t>
            </a:r>
            <a:r>
              <a:rPr lang="nl-BE" sz="1800" dirty="0">
                <a:solidFill>
                  <a:srgbClr val="0000FF"/>
                </a:solidFill>
              </a:rPr>
              <a:t>formulier</a:t>
            </a:r>
            <a:r>
              <a:rPr lang="nl-BE" sz="1800" dirty="0"/>
              <a:t> (website FANC)</a:t>
            </a:r>
          </a:p>
          <a:p>
            <a:endParaRPr lang="nl-BE" sz="1800" dirty="0"/>
          </a:p>
          <a:p>
            <a:pPr marL="285750" indent="-285750">
              <a:buFontTx/>
              <a:buChar char="-"/>
            </a:pPr>
            <a:r>
              <a:rPr lang="nl-BE" sz="1800" dirty="0">
                <a:solidFill>
                  <a:srgbClr val="0000FF"/>
                </a:solidFill>
              </a:rPr>
              <a:t>elektronisch </a:t>
            </a:r>
          </a:p>
          <a:p>
            <a:pPr marL="285750" indent="-285750">
              <a:buFontTx/>
              <a:buChar char="-"/>
            </a:pPr>
            <a:endParaRPr lang="nl-BE" sz="1800" dirty="0">
              <a:solidFill>
                <a:schemeClr val="accent2"/>
              </a:solidFill>
            </a:endParaRPr>
          </a:p>
          <a:p>
            <a:pPr marL="285750" indent="-285750">
              <a:buFontTx/>
              <a:buChar char="-"/>
            </a:pPr>
            <a:r>
              <a:rPr lang="nl-BE" sz="1800" dirty="0"/>
              <a:t>tijdens </a:t>
            </a:r>
            <a:r>
              <a:rPr lang="nl-BE" sz="1800" dirty="0">
                <a:solidFill>
                  <a:srgbClr val="0000FF"/>
                </a:solidFill>
              </a:rPr>
              <a:t>eerste week van elke </a:t>
            </a:r>
            <a:r>
              <a:rPr lang="nl-BE" sz="1800" dirty="0" smtClean="0">
                <a:solidFill>
                  <a:srgbClr val="0000FF"/>
                </a:solidFill>
              </a:rPr>
              <a:t>maand</a:t>
            </a:r>
          </a:p>
          <a:p>
            <a:endParaRPr lang="nl-BE" sz="1800" u="sng" dirty="0" smtClean="0">
              <a:solidFill>
                <a:srgbClr val="C00000"/>
              </a:solidFill>
            </a:endParaRPr>
          </a:p>
          <a:p>
            <a:r>
              <a:rPr lang="nl-BE" u="sng" dirty="0" smtClean="0">
                <a:solidFill>
                  <a:srgbClr val="C00000"/>
                </a:solidFill>
              </a:rPr>
              <a:t>1</a:t>
            </a:r>
            <a:r>
              <a:rPr lang="nl-BE" u="sng" baseline="30000" dirty="0" smtClean="0">
                <a:solidFill>
                  <a:srgbClr val="C00000"/>
                </a:solidFill>
              </a:rPr>
              <a:t>ste</a:t>
            </a:r>
            <a:r>
              <a:rPr lang="nl-BE" u="sng" dirty="0" smtClean="0">
                <a:solidFill>
                  <a:srgbClr val="C00000"/>
                </a:solidFill>
              </a:rPr>
              <a:t> overdracht:</a:t>
            </a:r>
            <a:br>
              <a:rPr lang="nl-BE" u="sng" dirty="0" smtClean="0">
                <a:solidFill>
                  <a:srgbClr val="C00000"/>
                </a:solidFill>
              </a:rPr>
            </a:br>
            <a:r>
              <a:rPr lang="nl-BE" u="sng" dirty="0" smtClean="0">
                <a:solidFill>
                  <a:srgbClr val="C00000"/>
                </a:solidFill>
              </a:rPr>
              <a:t>1</a:t>
            </a:r>
            <a:r>
              <a:rPr lang="nl-BE" u="sng" baseline="30000" dirty="0" smtClean="0">
                <a:solidFill>
                  <a:srgbClr val="C00000"/>
                </a:solidFill>
              </a:rPr>
              <a:t>ste</a:t>
            </a:r>
            <a:r>
              <a:rPr lang="nl-BE" u="sng" dirty="0" smtClean="0">
                <a:solidFill>
                  <a:srgbClr val="C00000"/>
                </a:solidFill>
              </a:rPr>
              <a:t>  week April 2019</a:t>
            </a:r>
            <a:endParaRPr lang="nl-BE" u="sng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nl-BE" sz="1800" dirty="0"/>
          </a:p>
        </p:txBody>
      </p:sp>
      <p:sp>
        <p:nvSpPr>
          <p:cNvPr id="6" name="ZoneTexte 5"/>
          <p:cNvSpPr txBox="1"/>
          <p:nvPr/>
        </p:nvSpPr>
        <p:spPr>
          <a:xfrm>
            <a:off x="308120" y="5602485"/>
            <a:ext cx="883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u="sng" dirty="0">
                <a:solidFill>
                  <a:srgbClr val="0000FF"/>
                </a:solidFill>
              </a:rPr>
              <a:t>https://afcn.fgov.be/fr/professionnels/activites-industrielles/classe-ii-et-iii/etablissement-et-transmission-de-linventaire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8120" y="6026803"/>
            <a:ext cx="8532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u="sng" dirty="0">
                <a:solidFill>
                  <a:srgbClr val="0000FF"/>
                </a:solidFill>
              </a:rPr>
              <a:t>https://fanc.fgov.be/nl/professionelen/industriele-activiteiten/klasse-ii-en-iii/inventarissen-radioactieve-bronnen-en</a:t>
            </a:r>
          </a:p>
        </p:txBody>
      </p:sp>
      <p:sp>
        <p:nvSpPr>
          <p:cNvPr id="2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1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424936" cy="1143000"/>
          </a:xfrm>
        </p:spPr>
        <p:txBody>
          <a:bodyPr/>
          <a:lstStyle/>
          <a:p>
            <a:r>
              <a:rPr lang="nl-BE" dirty="0" smtClean="0"/>
              <a:t>Wijziging van de Wet van 1994: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Wet van </a:t>
            </a:r>
            <a:r>
              <a:rPr lang="fr-BE" dirty="0" smtClean="0"/>
              <a:t>7/5/2017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3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nl-BE" dirty="0" smtClean="0"/>
              <a:t>Overgangsbepalingen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30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Overgangsbepalingen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 smtClean="0">
                <a:solidFill>
                  <a:srgbClr val="0000FF"/>
                </a:solidFill>
              </a:rPr>
              <a:t>Organisatie</a:t>
            </a:r>
            <a:r>
              <a:rPr lang="fr-FR" sz="2400" dirty="0" smtClean="0">
                <a:solidFill>
                  <a:srgbClr val="0000FF"/>
                </a:solidFill>
              </a:rPr>
              <a:t> van de </a:t>
            </a:r>
            <a:r>
              <a:rPr lang="fr-FR" sz="2400" dirty="0" err="1" smtClean="0">
                <a:solidFill>
                  <a:srgbClr val="0000FF"/>
                </a:solidFill>
              </a:rPr>
              <a:t>dienst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voor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fysische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controle</a:t>
            </a:r>
            <a:r>
              <a:rPr lang="fr-FR" sz="2400" dirty="0" smtClean="0">
                <a:solidFill>
                  <a:srgbClr val="0000FF"/>
                </a:solidFill>
              </a:rPr>
              <a:t> :</a:t>
            </a:r>
          </a:p>
          <a:p>
            <a:pPr lvl="1"/>
            <a:r>
              <a:rPr lang="fr-FR" sz="2400" b="1" dirty="0" smtClean="0">
                <a:solidFill>
                  <a:srgbClr val="0000FF"/>
                </a:solidFill>
              </a:rPr>
              <a:t>1 </a:t>
            </a:r>
            <a:r>
              <a:rPr lang="fr-FR" sz="2400" b="1" dirty="0" err="1" smtClean="0">
                <a:solidFill>
                  <a:srgbClr val="0000FF"/>
                </a:solidFill>
              </a:rPr>
              <a:t>jaar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/>
              <a:t>voor</a:t>
            </a:r>
            <a:r>
              <a:rPr lang="fr-FR" sz="2400" dirty="0" smtClean="0"/>
              <a:t> de </a:t>
            </a:r>
            <a:r>
              <a:rPr lang="fr-FR" sz="2400" dirty="0" err="1" smtClean="0"/>
              <a:t>inrichtingen</a:t>
            </a:r>
            <a:r>
              <a:rPr lang="fr-FR" sz="2400" dirty="0" smtClean="0"/>
              <a:t> van </a:t>
            </a:r>
            <a:r>
              <a:rPr lang="fr-FR" sz="2400" b="1" dirty="0" err="1">
                <a:solidFill>
                  <a:srgbClr val="0000FF"/>
                </a:solidFill>
              </a:rPr>
              <a:t>k</a:t>
            </a:r>
            <a:r>
              <a:rPr lang="fr-FR" sz="2400" b="1" dirty="0" err="1" smtClean="0">
                <a:solidFill>
                  <a:srgbClr val="0000FF"/>
                </a:solidFill>
              </a:rPr>
              <a:t>lasse</a:t>
            </a:r>
            <a:r>
              <a:rPr lang="fr-FR" sz="2400" b="1" dirty="0" smtClean="0">
                <a:solidFill>
                  <a:srgbClr val="0000FF"/>
                </a:solidFill>
              </a:rPr>
              <a:t> I en IIA</a:t>
            </a:r>
            <a:endParaRPr lang="en-GB" sz="1600" b="1" dirty="0">
              <a:solidFill>
                <a:srgbClr val="0000FF"/>
              </a:solidFill>
            </a:endParaRPr>
          </a:p>
          <a:p>
            <a:pPr lvl="1"/>
            <a:r>
              <a:rPr lang="fr-FR" sz="2400" dirty="0" smtClean="0">
                <a:solidFill>
                  <a:srgbClr val="0000FF"/>
                </a:solidFill>
              </a:rPr>
              <a:t>2 </a:t>
            </a:r>
            <a:r>
              <a:rPr lang="fr-FR" sz="2400" dirty="0" err="1" smtClean="0">
                <a:solidFill>
                  <a:srgbClr val="0000FF"/>
                </a:solidFill>
              </a:rPr>
              <a:t>jaar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/>
              <a:t>voor</a:t>
            </a:r>
            <a:r>
              <a:rPr lang="fr-FR" sz="2400" dirty="0" smtClean="0"/>
              <a:t> de </a:t>
            </a:r>
            <a:r>
              <a:rPr lang="fr-FR" sz="2400" dirty="0" err="1" smtClean="0">
                <a:solidFill>
                  <a:srgbClr val="0000FF"/>
                </a:solidFill>
              </a:rPr>
              <a:t>overige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inrichtingen</a:t>
            </a:r>
            <a:endParaRPr lang="fr-FR" sz="2400" dirty="0" smtClean="0">
              <a:solidFill>
                <a:srgbClr val="0000FF"/>
              </a:solidFill>
            </a:endParaRPr>
          </a:p>
          <a:p>
            <a:pPr lvl="1"/>
            <a:r>
              <a:rPr lang="fr-FR" sz="2400" dirty="0" smtClean="0">
                <a:solidFill>
                  <a:srgbClr val="0000FF"/>
                </a:solidFill>
              </a:rPr>
              <a:t>18 </a:t>
            </a:r>
            <a:r>
              <a:rPr lang="fr-FR" sz="2400" dirty="0" err="1" smtClean="0">
                <a:solidFill>
                  <a:srgbClr val="0000FF"/>
                </a:solidFill>
              </a:rPr>
              <a:t>maanden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/>
              <a:t>voor</a:t>
            </a:r>
            <a:r>
              <a:rPr lang="fr-FR" sz="2400" dirty="0" smtClean="0"/>
              <a:t> de </a:t>
            </a:r>
            <a:r>
              <a:rPr lang="fr-FR" sz="2400" dirty="0" err="1" smtClean="0">
                <a:solidFill>
                  <a:srgbClr val="0000FF"/>
                </a:solidFill>
              </a:rPr>
              <a:t>ondernemingen</a:t>
            </a:r>
            <a:r>
              <a:rPr lang="fr-FR" sz="2400" dirty="0" smtClean="0">
                <a:solidFill>
                  <a:srgbClr val="0000FF"/>
                </a:solidFill>
              </a:rPr>
              <a:t> of </a:t>
            </a:r>
            <a:r>
              <a:rPr lang="fr-FR" sz="2400" dirty="0" err="1" smtClean="0">
                <a:solidFill>
                  <a:srgbClr val="0000FF"/>
                </a:solidFill>
              </a:rPr>
              <a:t>organisaties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betrokken</a:t>
            </a:r>
            <a:r>
              <a:rPr lang="fr-FR" sz="2400" dirty="0" smtClean="0">
                <a:solidFill>
                  <a:srgbClr val="0000FF"/>
                </a:solidFill>
              </a:rPr>
              <a:t> in het </a:t>
            </a:r>
            <a:r>
              <a:rPr lang="fr-FR" sz="2400" dirty="0" err="1" smtClean="0">
                <a:solidFill>
                  <a:srgbClr val="0000FF"/>
                </a:solidFill>
              </a:rPr>
              <a:t>vervoer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smtClean="0"/>
              <a:t>van </a:t>
            </a:r>
            <a:r>
              <a:rPr lang="fr-FR" sz="2400" dirty="0" err="1" smtClean="0"/>
              <a:t>gevaarlijke</a:t>
            </a:r>
            <a:r>
              <a:rPr lang="fr-FR" sz="2400" dirty="0" smtClean="0"/>
              <a:t> </a:t>
            </a:r>
            <a:r>
              <a:rPr lang="fr-FR" sz="2400" dirty="0" err="1" smtClean="0"/>
              <a:t>goederen</a:t>
            </a:r>
            <a:r>
              <a:rPr lang="fr-FR" sz="2400" dirty="0" smtClean="0"/>
              <a:t> van </a:t>
            </a:r>
            <a:r>
              <a:rPr lang="fr-FR" sz="2400" dirty="0" err="1" smtClean="0"/>
              <a:t>klasse</a:t>
            </a:r>
            <a:r>
              <a:rPr lang="fr-FR" sz="2400" dirty="0" smtClean="0"/>
              <a:t> 7 </a:t>
            </a:r>
            <a:br>
              <a:rPr lang="fr-FR" sz="2400" dirty="0" smtClean="0"/>
            </a:br>
            <a:endParaRPr lang="fr-FR" sz="1200" dirty="0" smtClean="0"/>
          </a:p>
          <a:p>
            <a:pPr lvl="0"/>
            <a:r>
              <a:rPr lang="fr-FR" sz="2400" b="1" dirty="0" err="1">
                <a:solidFill>
                  <a:srgbClr val="0000FF"/>
                </a:solidFill>
              </a:rPr>
              <a:t>B</a:t>
            </a:r>
            <a:r>
              <a:rPr lang="fr-FR" sz="2400" b="1" dirty="0" err="1" smtClean="0">
                <a:solidFill>
                  <a:srgbClr val="0000FF"/>
                </a:solidFill>
              </a:rPr>
              <a:t>estaande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gemeenschappelijke</a:t>
            </a:r>
            <a:r>
              <a:rPr lang="fr-FR" sz="2400" dirty="0" smtClean="0">
                <a:solidFill>
                  <a:srgbClr val="0000FF"/>
                </a:solidFill>
              </a:rPr>
              <a:t> DFC </a:t>
            </a:r>
            <a:r>
              <a:rPr lang="fr-FR" sz="2400" dirty="0" err="1" smtClean="0"/>
              <a:t>moeten</a:t>
            </a:r>
            <a:r>
              <a:rPr lang="fr-FR" sz="2400" dirty="0" smtClean="0"/>
              <a:t> de </a:t>
            </a:r>
            <a:r>
              <a:rPr lang="fr-FR" sz="2400" dirty="0" err="1" smtClean="0"/>
              <a:t>goedkeuring</a:t>
            </a:r>
            <a:r>
              <a:rPr lang="fr-FR" sz="2400" dirty="0" smtClean="0"/>
              <a:t> van het FANC </a:t>
            </a:r>
            <a:r>
              <a:rPr lang="fr-FR" sz="2400" dirty="0" err="1" smtClean="0"/>
              <a:t>krijgen</a:t>
            </a:r>
            <a:r>
              <a:rPr lang="fr-FR" sz="2400" dirty="0" smtClean="0"/>
              <a:t> </a:t>
            </a:r>
            <a:r>
              <a:rPr lang="fr-FR" sz="2400" dirty="0" err="1" smtClean="0"/>
              <a:t>binnen</a:t>
            </a:r>
            <a:r>
              <a:rPr lang="fr-FR" sz="2400" dirty="0" smtClean="0"/>
              <a:t> de </a:t>
            </a:r>
            <a:r>
              <a:rPr lang="fr-FR" sz="2400" dirty="0" err="1" smtClean="0">
                <a:solidFill>
                  <a:srgbClr val="0000FF"/>
                </a:solidFill>
              </a:rPr>
              <a:t>zes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maanden</a:t>
            </a:r>
            <a:r>
              <a:rPr lang="fr-FR" sz="2400" dirty="0" smtClean="0">
                <a:solidFill>
                  <a:srgbClr val="0000FF"/>
                </a:solidFill>
              </a:rPr>
              <a:t> (1 </a:t>
            </a:r>
            <a:r>
              <a:rPr lang="fr-FR" sz="2400" dirty="0" err="1" smtClean="0">
                <a:solidFill>
                  <a:srgbClr val="0000FF"/>
                </a:solidFill>
              </a:rPr>
              <a:t>juli</a:t>
            </a:r>
            <a:r>
              <a:rPr lang="fr-FR" sz="2400" dirty="0" smtClean="0">
                <a:solidFill>
                  <a:srgbClr val="0000FF"/>
                </a:solidFill>
              </a:rPr>
              <a:t> 2019)</a:t>
            </a:r>
          </a:p>
          <a:p>
            <a:pPr marL="0" lvl="0" indent="0">
              <a:buNone/>
            </a:pPr>
            <a:endParaRPr lang="fr-FR" sz="2000" dirty="0">
              <a:solidFill>
                <a:srgbClr val="0000FF"/>
              </a:solidFill>
            </a:endParaRPr>
          </a:p>
          <a:p>
            <a:pPr marL="0" lvl="0" indent="0">
              <a:buNone/>
            </a:pPr>
            <a:r>
              <a:rPr lang="fr-FR" sz="2400" dirty="0" smtClean="0">
                <a:solidFill>
                  <a:srgbClr val="0000FF"/>
                </a:solidFill>
              </a:rPr>
              <a:t/>
            </a:r>
            <a:br>
              <a:rPr lang="fr-FR" sz="2400" dirty="0" smtClean="0">
                <a:solidFill>
                  <a:srgbClr val="0000FF"/>
                </a:solidFill>
              </a:rPr>
            </a:br>
            <a:endParaRPr lang="fr-FR" sz="1800" dirty="0" smtClean="0">
              <a:solidFill>
                <a:srgbClr val="0000FF"/>
              </a:solidFill>
            </a:endParaRP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31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nl-BE" dirty="0" smtClean="0"/>
              <a:t>Overgangsbepalingen erkenningen art 73 &amp; 74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81128"/>
          </a:xfrm>
        </p:spPr>
        <p:txBody>
          <a:bodyPr/>
          <a:lstStyle/>
          <a:p>
            <a:r>
              <a:rPr lang="nl-BE" sz="2400" dirty="0" smtClean="0">
                <a:solidFill>
                  <a:srgbClr val="0000FF"/>
                </a:solidFill>
              </a:rPr>
              <a:t>Deskundigen reeds erkend (31/12/18) in de fysische controle</a:t>
            </a:r>
            <a:r>
              <a:rPr lang="nl-BE" sz="2400" dirty="0" smtClean="0"/>
              <a:t>:</a:t>
            </a:r>
          </a:p>
          <a:p>
            <a:pPr lvl="1"/>
            <a:r>
              <a:rPr lang="nl-BE" sz="2200" dirty="0" smtClean="0"/>
              <a:t>Erkenning geldig tot hun einddatum</a:t>
            </a:r>
          </a:p>
          <a:p>
            <a:pPr lvl="1"/>
            <a:r>
              <a:rPr lang="nl-BE" sz="2200" dirty="0" smtClean="0"/>
              <a:t>Vrijgesteld van vereisten basisvorming</a:t>
            </a:r>
          </a:p>
          <a:p>
            <a:pPr lvl="1"/>
            <a:r>
              <a:rPr lang="nl-BE" sz="2200" u="sng" dirty="0" smtClean="0"/>
              <a:t>Verlenging volgens nieuwe vereisten</a:t>
            </a:r>
          </a:p>
          <a:p>
            <a:pPr lvl="1"/>
            <a:endParaRPr lang="nl-BE" sz="1100" dirty="0" smtClean="0"/>
          </a:p>
          <a:p>
            <a:r>
              <a:rPr lang="nl-BE" sz="2400" dirty="0" smtClean="0">
                <a:solidFill>
                  <a:srgbClr val="0000FF"/>
                </a:solidFill>
              </a:rPr>
              <a:t>Deskundigen reeds erkend in de fysische controle binnen organisaties/ondernemingen betrokken in het vervoer </a:t>
            </a:r>
            <a:r>
              <a:rPr lang="nl-BE" sz="2400" dirty="0" smtClean="0"/>
              <a:t>:</a:t>
            </a:r>
          </a:p>
          <a:p>
            <a:pPr lvl="1"/>
            <a:r>
              <a:rPr lang="nl-BE" sz="2200" dirty="0" smtClean="0"/>
              <a:t>Erkenning </a:t>
            </a:r>
            <a:r>
              <a:rPr lang="nl-BE" sz="2200" dirty="0" smtClean="0">
                <a:solidFill>
                  <a:srgbClr val="0000FF"/>
                </a:solidFill>
              </a:rPr>
              <a:t>T1</a:t>
            </a:r>
            <a:r>
              <a:rPr lang="nl-BE" sz="2200" dirty="0" smtClean="0"/>
              <a:t> of </a:t>
            </a:r>
            <a:r>
              <a:rPr lang="nl-BE" sz="2200" dirty="0" smtClean="0">
                <a:solidFill>
                  <a:srgbClr val="0000FF"/>
                </a:solidFill>
              </a:rPr>
              <a:t>T2</a:t>
            </a:r>
            <a:r>
              <a:rPr lang="nl-BE" sz="2200" dirty="0" smtClean="0"/>
              <a:t> te bekomen voor de inwerkingtreding van de bepalingen van artikel 23.2</a:t>
            </a:r>
          </a:p>
          <a:p>
            <a:pPr marL="457200" lvl="1" indent="0">
              <a:buNone/>
            </a:pPr>
            <a:endParaRPr lang="en-GB" sz="1100" dirty="0" smtClean="0"/>
          </a:p>
          <a:p>
            <a:r>
              <a:rPr lang="nl-BE" sz="2400" dirty="0" smtClean="0">
                <a:solidFill>
                  <a:srgbClr val="0000FF"/>
                </a:solidFill>
              </a:rPr>
              <a:t>Erkende instellingen</a:t>
            </a:r>
            <a:r>
              <a:rPr lang="nl-BE" sz="2400" dirty="0" smtClean="0"/>
              <a:t>:</a:t>
            </a:r>
          </a:p>
          <a:p>
            <a:pPr lvl="1"/>
            <a:r>
              <a:rPr lang="nl-BE" sz="2200" dirty="0" smtClean="0"/>
              <a:t>Erkenning te bekomen binnen de 2 jaar</a:t>
            </a:r>
            <a:endParaRPr lang="en-GB" sz="2200" dirty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32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Overige bepalingen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8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GB" sz="28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GB" sz="2800" dirty="0" err="1"/>
              <a:t>Alle</a:t>
            </a:r>
            <a:r>
              <a:rPr lang="en-GB" sz="2800" dirty="0"/>
              <a:t> </a:t>
            </a:r>
            <a:r>
              <a:rPr lang="en-GB" sz="2800" dirty="0" err="1"/>
              <a:t>overige</a:t>
            </a:r>
            <a:r>
              <a:rPr lang="en-GB" sz="2800" dirty="0"/>
              <a:t> </a:t>
            </a:r>
            <a:r>
              <a:rPr lang="en-GB" sz="2800" dirty="0" err="1"/>
              <a:t>bepalingen</a:t>
            </a:r>
            <a:r>
              <a:rPr lang="en-GB" sz="2800" dirty="0"/>
              <a:t> + de </a:t>
            </a:r>
            <a:r>
              <a:rPr lang="en-GB" sz="2800" dirty="0" err="1"/>
              <a:t>verschillende</a:t>
            </a:r>
            <a:r>
              <a:rPr lang="en-GB" sz="2800" dirty="0"/>
              <a:t> </a:t>
            </a:r>
            <a:r>
              <a:rPr lang="en-GB" sz="2800" dirty="0" err="1"/>
              <a:t>technische</a:t>
            </a:r>
            <a:r>
              <a:rPr lang="en-GB" sz="2800" dirty="0"/>
              <a:t> </a:t>
            </a:r>
            <a:r>
              <a:rPr lang="en-GB" sz="2800" dirty="0" err="1"/>
              <a:t>reglementen</a:t>
            </a:r>
            <a:endParaRPr lang="en-GB" sz="2800" dirty="0"/>
          </a:p>
          <a:p>
            <a:pPr marL="0" indent="0">
              <a:buNone/>
            </a:pPr>
            <a:endParaRPr lang="en-GB" sz="2000" dirty="0"/>
          </a:p>
          <a:p>
            <a:pPr marL="457200" lvl="1" indent="0" algn="ctr">
              <a:buNone/>
            </a:pPr>
            <a:r>
              <a:rPr lang="nl-BE" dirty="0"/>
              <a:t>	</a:t>
            </a:r>
            <a:r>
              <a:rPr lang="nl-BE" sz="2800" dirty="0"/>
              <a:t>→ geen overgangsbepalingen voorzien!</a:t>
            </a:r>
            <a:endParaRPr lang="nl-BE" dirty="0"/>
          </a:p>
          <a:p>
            <a:pPr lvl="1"/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33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267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348F259-E5F2-4A26-8C3E-1DEEED6FC94F}" type="slidenum">
              <a:rPr lang="fr-BE" smtClean="0"/>
              <a:pPr/>
              <a:t>34</a:t>
            </a:fld>
            <a:endParaRPr lang="fr-BE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3568" y="220486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BE" sz="3600" dirty="0" err="1" smtClean="0"/>
              <a:t>Wettelijk</a:t>
            </a:r>
            <a:r>
              <a:rPr lang="fr-BE" sz="3600" dirty="0" smtClean="0"/>
              <a:t> en </a:t>
            </a:r>
            <a:r>
              <a:rPr lang="fr-BE" sz="3600" dirty="0" err="1" smtClean="0"/>
              <a:t>regelgevend</a:t>
            </a:r>
            <a:r>
              <a:rPr lang="fr-BE" sz="3600" dirty="0" smtClean="0"/>
              <a:t> </a:t>
            </a:r>
            <a:r>
              <a:rPr lang="fr-BE" sz="3600" dirty="0" err="1" smtClean="0"/>
              <a:t>kader</a:t>
            </a:r>
            <a:r>
              <a:rPr lang="fr-BE" sz="3600" dirty="0" smtClean="0"/>
              <a:t> m.b.t. Bel V: art. 38 ARBIS</a:t>
            </a:r>
            <a:endParaRPr lang="fr-BE" sz="36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9051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BBEC6C-AF45-405A-8467-0A920FB4ABC5}" type="slidenum">
              <a:rPr lang="fr-FR" altLang="en-US" smtClean="0"/>
              <a:pPr/>
              <a:t>35</a:t>
            </a:fld>
            <a:endParaRPr lang="fr-FR" alt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Aanpassing</a:t>
            </a:r>
            <a:r>
              <a:rPr lang="en-US" altLang="en-US" dirty="0"/>
              <a:t> FANC </a:t>
            </a:r>
            <a:r>
              <a:rPr lang="en-US" altLang="en-US" dirty="0" smtClean="0"/>
              <a:t>Wet – </a:t>
            </a:r>
            <a:br>
              <a:rPr lang="en-US" altLang="en-US" dirty="0" smtClean="0"/>
            </a:br>
            <a:r>
              <a:rPr lang="en-US" altLang="en-US" dirty="0" smtClean="0"/>
              <a:t>art 14ter (7/5/17)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709120"/>
          </a:xfrm>
        </p:spPr>
        <p:txBody>
          <a:bodyPr/>
          <a:lstStyle/>
          <a:p>
            <a:r>
              <a:rPr lang="fr-FR" sz="2000" i="1" dirty="0">
                <a:solidFill>
                  <a:schemeClr val="tx1"/>
                </a:solidFill>
              </a:rPr>
              <a:t>§1</a:t>
            </a:r>
            <a:r>
              <a:rPr lang="fr-FR" sz="2000" i="1" dirty="0" smtClean="0">
                <a:solidFill>
                  <a:schemeClr val="tx1"/>
                </a:solidFill>
              </a:rPr>
              <a:t>.</a:t>
            </a:r>
            <a:r>
              <a:rPr lang="fr-BE" sz="2000" i="1" dirty="0" smtClean="0"/>
              <a:t> </a:t>
            </a:r>
            <a:r>
              <a:rPr lang="nl-NL" sz="2000" dirty="0"/>
              <a:t>Het Agentschap kan, bij beslissing van haar raad van bestuur, haar </a:t>
            </a:r>
            <a:r>
              <a:rPr lang="nl-NL" sz="2000" dirty="0">
                <a:solidFill>
                  <a:srgbClr val="0000FF"/>
                </a:solidFill>
              </a:rPr>
              <a:t>toezichtsopdracht geheel of gedeeltelijk toevertrouwen aan een entiteit </a:t>
            </a:r>
            <a:r>
              <a:rPr lang="nl-NL" sz="2000" dirty="0"/>
              <a:t>die het daartoe overeenkomstig artikel 14bis heeft opgericht. </a:t>
            </a: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  <a:p>
            <a:r>
              <a:rPr lang="nl-NL" sz="2000" i="1" dirty="0" smtClean="0"/>
              <a:t>De Koning bepaalt bij besluit vastgesteld na overleg in de Ministerraad: </a:t>
            </a:r>
          </a:p>
          <a:p>
            <a:pPr lvl="1"/>
            <a:r>
              <a:rPr lang="nl-NL" sz="1600" i="1" dirty="0" smtClean="0">
                <a:solidFill>
                  <a:srgbClr val="0000FF"/>
                </a:solidFill>
              </a:rPr>
              <a:t>de </a:t>
            </a:r>
            <a:r>
              <a:rPr lang="nl-NL" sz="1600" b="1" i="1" dirty="0" smtClean="0">
                <a:solidFill>
                  <a:srgbClr val="0000FF"/>
                </a:solidFill>
              </a:rPr>
              <a:t>toezichtsopdrachten</a:t>
            </a:r>
            <a:r>
              <a:rPr lang="nl-NL" sz="1600" i="1" dirty="0" smtClean="0">
                <a:solidFill>
                  <a:srgbClr val="0000FF"/>
                </a:solidFill>
              </a:rPr>
              <a:t> die kunnen worden toegewezen aan deze entiteit; </a:t>
            </a:r>
          </a:p>
          <a:p>
            <a:pPr lvl="1"/>
            <a:r>
              <a:rPr lang="nl-NL" sz="1600" i="1" dirty="0" smtClean="0">
                <a:solidFill>
                  <a:srgbClr val="0000FF"/>
                </a:solidFill>
              </a:rPr>
              <a:t>op welke wijze de door de entiteit verrichte </a:t>
            </a:r>
            <a:r>
              <a:rPr lang="nl-NL" sz="1600" b="1" i="1" dirty="0" smtClean="0">
                <a:solidFill>
                  <a:srgbClr val="0000FF"/>
                </a:solidFill>
              </a:rPr>
              <a:t>prestaties worden vergoed</a:t>
            </a:r>
            <a:r>
              <a:rPr lang="nl-NL" sz="1600" i="1" dirty="0" smtClean="0">
                <a:solidFill>
                  <a:srgbClr val="0000FF"/>
                </a:solidFill>
              </a:rPr>
              <a:t>;</a:t>
            </a:r>
          </a:p>
          <a:p>
            <a:pPr lvl="1"/>
            <a:r>
              <a:rPr lang="nl-NL" sz="1600" i="1" dirty="0">
                <a:solidFill>
                  <a:srgbClr val="0000FF"/>
                </a:solidFill>
              </a:rPr>
              <a:t>o</a:t>
            </a:r>
            <a:r>
              <a:rPr lang="nl-NL" sz="1600" i="1" dirty="0" smtClean="0">
                <a:solidFill>
                  <a:srgbClr val="0000FF"/>
                </a:solidFill>
              </a:rPr>
              <a:t>p welke wijze het </a:t>
            </a:r>
            <a:r>
              <a:rPr lang="nl-NL" sz="1600" b="1" i="1" dirty="0" smtClean="0">
                <a:solidFill>
                  <a:srgbClr val="0000FF"/>
                </a:solidFill>
              </a:rPr>
              <a:t>Agentschap toezicht houdt op </a:t>
            </a:r>
            <a:r>
              <a:rPr lang="nl-NL" sz="1600" i="1" dirty="0" smtClean="0">
                <a:solidFill>
                  <a:srgbClr val="0000FF"/>
                </a:solidFill>
              </a:rPr>
              <a:t>de uitoefening van de opdrachten van de entiteit.</a:t>
            </a:r>
          </a:p>
          <a:p>
            <a:pPr lvl="1"/>
            <a:endParaRPr lang="nl-NL" sz="1200" i="1" dirty="0" smtClean="0">
              <a:solidFill>
                <a:srgbClr val="0000FF"/>
              </a:solidFill>
            </a:endParaRPr>
          </a:p>
          <a:p>
            <a:r>
              <a:rPr lang="nl-NL" sz="2000" i="1" dirty="0"/>
              <a:t>De verleende erkenning geeft de deskundige vrije toegang tot de installaties voor de toezichtsopdrachten die door het Agentschap aan de entiteit worden toegewezen</a:t>
            </a:r>
            <a:r>
              <a:rPr lang="nl-NL" sz="2000" i="1" dirty="0" smtClean="0"/>
              <a:t>.</a:t>
            </a:r>
            <a:endParaRPr lang="en-GB" sz="2000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03AF9E-0583-412A-BA1D-D0678737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Wet</a:t>
            </a:r>
            <a:r>
              <a:rPr lang="fr-FR" dirty="0" smtClean="0"/>
              <a:t> van 15 </a:t>
            </a:r>
            <a:r>
              <a:rPr lang="fr-FR" dirty="0" err="1" smtClean="0"/>
              <a:t>april</a:t>
            </a:r>
            <a:r>
              <a:rPr lang="fr-FR" dirty="0" smtClean="0"/>
              <a:t>  </a:t>
            </a:r>
            <a:r>
              <a:rPr lang="fr-FR" dirty="0"/>
              <a:t>1994 : </a:t>
            </a:r>
            <a:r>
              <a:rPr lang="fr-FR" dirty="0" err="1" smtClean="0"/>
              <a:t>delegeringsmechanisme</a:t>
            </a:r>
            <a:endParaRPr lang="fr-FR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792E4B44-E1E2-4DA7-929F-5B70917523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6866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E3E1EA9-6309-457B-A195-DF55EFFAC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E2A21-3061-42BE-80F4-E98EC221B00C}" type="slidenum">
              <a:rPr lang="fr-FR" altLang="en-US" smtClean="0"/>
              <a:pPr/>
              <a:t>36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439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964488" cy="1143000"/>
          </a:xfrm>
        </p:spPr>
        <p:txBody>
          <a:bodyPr/>
          <a:lstStyle/>
          <a:p>
            <a:r>
              <a:rPr lang="fr-FR" dirty="0" err="1" smtClean="0"/>
              <a:t>Opdrachten</a:t>
            </a:r>
            <a:r>
              <a:rPr lang="fr-FR" dirty="0" smtClean="0"/>
              <a:t> die </a:t>
            </a:r>
            <a:r>
              <a:rPr lang="fr-FR" dirty="0" err="1" smtClean="0"/>
              <a:t>aan</a:t>
            </a:r>
            <a:r>
              <a:rPr lang="fr-FR" dirty="0" smtClean="0"/>
              <a:t> Bel V </a:t>
            </a:r>
            <a:r>
              <a:rPr lang="fr-FR" dirty="0" err="1" smtClean="0"/>
              <a:t>toege-wezen</a:t>
            </a:r>
            <a:r>
              <a:rPr lang="fr-FR" dirty="0" smtClean="0"/>
              <a:t> </a:t>
            </a:r>
            <a:r>
              <a:rPr lang="fr-FR" dirty="0" err="1" smtClean="0"/>
              <a:t>kunnen</a:t>
            </a:r>
            <a:r>
              <a:rPr lang="fr-FR" dirty="0" smtClean="0"/>
              <a:t> </a:t>
            </a:r>
            <a:r>
              <a:rPr lang="fr-FR" dirty="0" err="1" smtClean="0"/>
              <a:t>worden</a:t>
            </a:r>
            <a:r>
              <a:rPr lang="fr-FR" dirty="0" smtClean="0"/>
              <a:t>  </a:t>
            </a:r>
            <a:r>
              <a:rPr lang="fr-FR" dirty="0"/>
              <a:t>(art. 38.1)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35280" cy="4525963"/>
          </a:xfrm>
        </p:spPr>
        <p:txBody>
          <a:bodyPr/>
          <a:lstStyle/>
          <a:p>
            <a:r>
              <a:rPr lang="fr-BE" dirty="0" err="1" smtClean="0"/>
              <a:t>Voor</a:t>
            </a:r>
            <a:r>
              <a:rPr lang="fr-BE" dirty="0" smtClean="0"/>
              <a:t> de </a:t>
            </a:r>
            <a:r>
              <a:rPr lang="fr-BE" dirty="0" err="1" smtClean="0"/>
              <a:t>inrichtingen</a:t>
            </a:r>
            <a:r>
              <a:rPr lang="fr-BE" dirty="0" smtClean="0"/>
              <a:t> van </a:t>
            </a:r>
            <a:r>
              <a:rPr lang="fr-BE" dirty="0" err="1" smtClean="0">
                <a:solidFill>
                  <a:srgbClr val="0000FF"/>
                </a:solidFill>
              </a:rPr>
              <a:t>Klasse</a:t>
            </a:r>
            <a:r>
              <a:rPr lang="fr-BE" dirty="0" smtClean="0">
                <a:solidFill>
                  <a:srgbClr val="0000FF"/>
                </a:solidFill>
              </a:rPr>
              <a:t> I en IIA </a:t>
            </a:r>
            <a:r>
              <a:rPr lang="fr-BE" dirty="0" smtClean="0"/>
              <a:t>:</a:t>
            </a:r>
            <a:endParaRPr lang="fr-BE" dirty="0"/>
          </a:p>
          <a:p>
            <a:pPr lvl="1"/>
            <a:r>
              <a:rPr lang="fr-BE" sz="2400" dirty="0" smtClean="0"/>
              <a:t>De </a:t>
            </a:r>
            <a:r>
              <a:rPr lang="fr-BE" sz="2400" dirty="0" err="1">
                <a:solidFill>
                  <a:srgbClr val="0000FF"/>
                </a:solidFill>
              </a:rPr>
              <a:t>controles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smtClean="0">
                <a:solidFill>
                  <a:srgbClr val="0000FF"/>
                </a:solidFill>
              </a:rPr>
              <a:t>in de </a:t>
            </a:r>
            <a:r>
              <a:rPr lang="fr-BE" sz="2400" dirty="0" err="1">
                <a:solidFill>
                  <a:srgbClr val="0000FF"/>
                </a:solidFill>
              </a:rPr>
              <a:t>installaties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fr-BE" sz="2400" dirty="0"/>
              <a:t>de </a:t>
            </a:r>
            <a:r>
              <a:rPr lang="fr-BE" sz="2400" dirty="0" err="1">
                <a:solidFill>
                  <a:srgbClr val="0000FF"/>
                </a:solidFill>
              </a:rPr>
              <a:t>veiligheidsevaluaties</a:t>
            </a:r>
            <a:r>
              <a:rPr lang="fr-BE" sz="2400" dirty="0">
                <a:solidFill>
                  <a:srgbClr val="0000FF"/>
                </a:solidFill>
              </a:rPr>
              <a:t> </a:t>
            </a:r>
            <a:r>
              <a:rPr lang="fr-BE" sz="2400" dirty="0" smtClean="0"/>
              <a:t>(«</a:t>
            </a:r>
            <a:r>
              <a:rPr lang="fr-BE" sz="2400" dirty="0"/>
              <a:t> </a:t>
            </a:r>
            <a:r>
              <a:rPr lang="fr-BE" sz="2400" dirty="0" err="1"/>
              <a:t>safety</a:t>
            </a:r>
            <a:r>
              <a:rPr lang="fr-BE" sz="2400" dirty="0"/>
              <a:t> </a:t>
            </a:r>
            <a:r>
              <a:rPr lang="fr-BE" sz="2400" dirty="0" err="1"/>
              <a:t>assessments</a:t>
            </a:r>
            <a:r>
              <a:rPr lang="fr-BE" sz="2400" dirty="0"/>
              <a:t> ») </a:t>
            </a:r>
            <a:r>
              <a:rPr lang="fr-BE" sz="2400" dirty="0" err="1"/>
              <a:t>gelinkt</a:t>
            </a:r>
            <a:r>
              <a:rPr lang="fr-BE" sz="2400" dirty="0"/>
              <a:t> </a:t>
            </a:r>
            <a:r>
              <a:rPr lang="fr-BE" sz="2400" dirty="0" err="1" smtClean="0"/>
              <a:t>aan</a:t>
            </a:r>
            <a:r>
              <a:rPr lang="fr-BE" sz="2400" dirty="0" smtClean="0"/>
              <a:t> </a:t>
            </a:r>
            <a:r>
              <a:rPr lang="fr-BE" sz="2400" dirty="0"/>
              <a:t>:</a:t>
            </a:r>
          </a:p>
          <a:p>
            <a:pPr lvl="2"/>
            <a:r>
              <a:rPr lang="nl-NL" sz="2000" dirty="0"/>
              <a:t>de vaststellingen van de controles </a:t>
            </a:r>
            <a:endParaRPr lang="nl-NL" sz="2000" dirty="0" smtClean="0"/>
          </a:p>
          <a:p>
            <a:pPr lvl="2"/>
            <a:r>
              <a:rPr lang="nl-NL" sz="2000" dirty="0"/>
              <a:t>de beslissingen van de dienst voor fysische </a:t>
            </a:r>
            <a:r>
              <a:rPr lang="nl-NL" sz="2000" dirty="0" smtClean="0"/>
              <a:t>controle </a:t>
            </a:r>
            <a:r>
              <a:rPr lang="fr-FR" sz="2000" dirty="0" smtClean="0"/>
              <a:t>(art</a:t>
            </a:r>
            <a:r>
              <a:rPr lang="fr-FR" sz="2000" dirty="0"/>
              <a:t>. 23)</a:t>
            </a:r>
            <a:endParaRPr lang="fr-BE" sz="2000" dirty="0"/>
          </a:p>
          <a:p>
            <a:pPr lvl="2"/>
            <a:r>
              <a:rPr lang="nl-NL" sz="2000" dirty="0"/>
              <a:t>de studies en analyses uitgevoerd overeenkomstig </a:t>
            </a:r>
            <a:r>
              <a:rPr lang="nl-NL" sz="2000" dirty="0" smtClean="0"/>
              <a:t>met het </a:t>
            </a:r>
            <a:r>
              <a:rPr lang="nl-NL" sz="2000" dirty="0"/>
              <a:t>koninklijk besluit van 30 november 2011 </a:t>
            </a:r>
            <a:r>
              <a:rPr lang="fr-BE" sz="2000" dirty="0" smtClean="0"/>
              <a:t>(</a:t>
            </a:r>
            <a:r>
              <a:rPr lang="fr-BE" sz="2000" dirty="0"/>
              <a:t>WENRA). </a:t>
            </a:r>
            <a:r>
              <a:rPr lang="fr-BE" sz="2000" dirty="0" err="1" smtClean="0"/>
              <a:t>Voorbeelden</a:t>
            </a:r>
            <a:r>
              <a:rPr lang="fr-BE" sz="2000" dirty="0" smtClean="0"/>
              <a:t> </a:t>
            </a:r>
            <a:r>
              <a:rPr lang="fr-BE" sz="2000" dirty="0"/>
              <a:t>: PSR, PSA, ..</a:t>
            </a:r>
          </a:p>
          <a:p>
            <a:pPr lvl="2"/>
            <a:r>
              <a:rPr lang="fr-BE" sz="2000" dirty="0"/>
              <a:t>de </a:t>
            </a:r>
            <a:r>
              <a:rPr lang="fr-BE" sz="2000" dirty="0" err="1"/>
              <a:t>vergunningsaanvragen</a:t>
            </a:r>
            <a:r>
              <a:rPr lang="fr-BE" sz="2000" dirty="0"/>
              <a:t> </a:t>
            </a:r>
            <a:r>
              <a:rPr lang="fr-BE" sz="2000" dirty="0" smtClean="0"/>
              <a:t>en de </a:t>
            </a:r>
            <a:r>
              <a:rPr lang="fr-BE" sz="2000" dirty="0" err="1" smtClean="0"/>
              <a:t>oplevering</a:t>
            </a:r>
            <a:r>
              <a:rPr lang="fr-BE" sz="2000" dirty="0" smtClean="0"/>
              <a:t> </a:t>
            </a:r>
            <a:r>
              <a:rPr lang="fr-BE" sz="2000" dirty="0"/>
              <a:t>van de </a:t>
            </a:r>
            <a:r>
              <a:rPr lang="fr-BE" sz="2000" dirty="0" err="1"/>
              <a:t>installaties</a:t>
            </a:r>
            <a:r>
              <a:rPr lang="fr-BE" sz="2000" dirty="0" smtClean="0"/>
              <a:t> </a:t>
            </a:r>
            <a:r>
              <a:rPr lang="fr-BE" sz="2000" dirty="0"/>
              <a:t>(art. </a:t>
            </a:r>
            <a:r>
              <a:rPr lang="fr-BE" sz="2000" dirty="0" smtClean="0"/>
              <a:t>6, 7-IIA en 15/1)</a:t>
            </a:r>
            <a:endParaRPr lang="fr-BE" sz="2000" dirty="0"/>
          </a:p>
          <a:p>
            <a:pPr lvl="2"/>
            <a:endParaRPr lang="fr-BE" dirty="0"/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28A72-F55E-4B69-A860-45DF4FCCC084}" type="slidenum">
              <a:rPr lang="fr-BE" smtClean="0"/>
              <a:pPr/>
              <a:t>37</a:t>
            </a:fld>
            <a:endParaRPr lang="fr-BE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10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</a:t>
            </a:r>
            <a:r>
              <a:rPr lang="nl-NL" dirty="0"/>
              <a:t>van controles en veiligheidsevaluaties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fr-BE" dirty="0" err="1" smtClean="0"/>
              <a:t>Omvat</a:t>
            </a:r>
            <a:r>
              <a:rPr lang="fr-BE" dirty="0" smtClean="0"/>
              <a:t>, </a:t>
            </a:r>
            <a:r>
              <a:rPr lang="fr-BE" u="sng" dirty="0" smtClean="0"/>
              <a:t>per </a:t>
            </a:r>
            <a:r>
              <a:rPr lang="fr-BE" u="sng" dirty="0" err="1" smtClean="0"/>
              <a:t>inrichting</a:t>
            </a:r>
            <a:r>
              <a:rPr lang="fr-BE" dirty="0" smtClean="0"/>
              <a:t>:</a:t>
            </a:r>
            <a:endParaRPr lang="fr-BE" dirty="0"/>
          </a:p>
          <a:p>
            <a:pPr lvl="1"/>
            <a:r>
              <a:rPr lang="nl-NL" dirty="0"/>
              <a:t>de soorten </a:t>
            </a:r>
            <a:r>
              <a:rPr lang="nl-NL" dirty="0" smtClean="0"/>
              <a:t>controles: systematische</a:t>
            </a:r>
            <a:r>
              <a:rPr lang="nl-NL" dirty="0"/>
              <a:t>, specifieke en </a:t>
            </a:r>
            <a:r>
              <a:rPr lang="nl-NL" dirty="0" smtClean="0"/>
              <a:t>thematische</a:t>
            </a:r>
          </a:p>
          <a:p>
            <a:pPr lvl="1"/>
            <a:r>
              <a:rPr lang="nl-NL" dirty="0"/>
              <a:t>de veiligheidsevaluaties die moeten worden </a:t>
            </a:r>
            <a:r>
              <a:rPr lang="nl-NL" dirty="0" smtClean="0"/>
              <a:t>uitgevoerd</a:t>
            </a:r>
          </a:p>
          <a:p>
            <a:pPr lvl="1"/>
            <a:r>
              <a:rPr lang="nl-NL" dirty="0"/>
              <a:t>een raming van de </a:t>
            </a:r>
            <a:r>
              <a:rPr lang="nl-NL" dirty="0" smtClean="0"/>
              <a:t>prestaties </a:t>
            </a:r>
            <a:r>
              <a:rPr lang="nl-NL" dirty="0"/>
              <a:t>die vereist zijn per type controle of </a:t>
            </a:r>
            <a:r>
              <a:rPr lang="nl-NL" dirty="0" smtClean="0"/>
              <a:t>veiligheidsevaluatie</a:t>
            </a:r>
          </a:p>
          <a:p>
            <a:r>
              <a:rPr lang="fr-BE" dirty="0" err="1" smtClean="0"/>
              <a:t>Opgesteld</a:t>
            </a:r>
            <a:r>
              <a:rPr lang="fr-BE" dirty="0" smtClean="0"/>
              <a:t> </a:t>
            </a:r>
            <a:r>
              <a:rPr lang="fr-BE" dirty="0" err="1" smtClean="0"/>
              <a:t>tegen</a:t>
            </a:r>
            <a:r>
              <a:rPr lang="fr-BE" dirty="0" smtClean="0"/>
              <a:t> 31 </a:t>
            </a:r>
            <a:r>
              <a:rPr lang="fr-BE" dirty="0" err="1" smtClean="0"/>
              <a:t>oktober</a:t>
            </a:r>
            <a:r>
              <a:rPr lang="fr-BE" dirty="0" smtClean="0"/>
              <a:t> van </a:t>
            </a:r>
            <a:r>
              <a:rPr lang="fr-BE" dirty="0" err="1" smtClean="0"/>
              <a:t>elk</a:t>
            </a:r>
            <a:r>
              <a:rPr lang="fr-BE" dirty="0" smtClean="0"/>
              <a:t> </a:t>
            </a:r>
            <a:r>
              <a:rPr lang="fr-BE" dirty="0" err="1" smtClean="0"/>
              <a:t>jaar</a:t>
            </a:r>
            <a:endParaRPr lang="fr-BE" dirty="0"/>
          </a:p>
          <a:p>
            <a:r>
              <a:rPr lang="fr-BE" dirty="0" err="1" smtClean="0">
                <a:solidFill>
                  <a:srgbClr val="0000FF"/>
                </a:solidFill>
              </a:rPr>
              <a:t>Goedgekeurd</a:t>
            </a:r>
            <a:r>
              <a:rPr lang="fr-BE" dirty="0" smtClean="0">
                <a:solidFill>
                  <a:srgbClr val="0000FF"/>
                </a:solidFill>
              </a:rPr>
              <a:t> </a:t>
            </a:r>
            <a:r>
              <a:rPr lang="fr-BE" dirty="0" err="1" smtClean="0">
                <a:solidFill>
                  <a:srgbClr val="0000FF"/>
                </a:solidFill>
              </a:rPr>
              <a:t>door</a:t>
            </a:r>
            <a:r>
              <a:rPr lang="fr-BE" dirty="0" smtClean="0">
                <a:solidFill>
                  <a:srgbClr val="0000FF"/>
                </a:solidFill>
              </a:rPr>
              <a:t> de FANC DG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28A72-F55E-4B69-A860-45DF4FCCC084}" type="slidenum">
              <a:rPr lang="fr-BE" smtClean="0"/>
              <a:pPr/>
              <a:t>38</a:t>
            </a:fld>
            <a:endParaRPr lang="fr-BE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129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</a:t>
            </a:r>
            <a:r>
              <a:rPr lang="nl-NL" dirty="0"/>
              <a:t>van controles en veiligheidsevaluaties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fr-FR" dirty="0" err="1" smtClean="0">
                <a:solidFill>
                  <a:srgbClr val="0000FF"/>
                </a:solidFill>
              </a:rPr>
              <a:t>Verstuurd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naar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alle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betrokken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exploitanten</a:t>
            </a:r>
            <a:r>
              <a:rPr lang="fr-FR" dirty="0" smtClean="0">
                <a:solidFill>
                  <a:srgbClr val="0000FF"/>
                </a:solidFill>
              </a:rPr>
              <a:t> met </a:t>
            </a:r>
            <a:r>
              <a:rPr lang="fr-FR" dirty="0" err="1" smtClean="0">
                <a:solidFill>
                  <a:srgbClr val="0000FF"/>
                </a:solidFill>
              </a:rPr>
              <a:t>raming</a:t>
            </a:r>
            <a:r>
              <a:rPr lang="fr-FR" dirty="0" smtClean="0">
                <a:solidFill>
                  <a:srgbClr val="0000FF"/>
                </a:solidFill>
              </a:rPr>
              <a:t> van de </a:t>
            </a:r>
            <a:r>
              <a:rPr lang="fr-FR" dirty="0" err="1" smtClean="0">
                <a:solidFill>
                  <a:srgbClr val="0000FF"/>
                </a:solidFill>
              </a:rPr>
              <a:t>kosten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/>
              <a:t>(</a:t>
            </a:r>
            <a:r>
              <a:rPr lang="fr-FR" dirty="0" err="1"/>
              <a:t>bestek</a:t>
            </a:r>
            <a:r>
              <a:rPr lang="fr-FR" dirty="0"/>
              <a:t>) </a:t>
            </a:r>
            <a:r>
              <a:rPr lang="fr-FR" dirty="0" err="1" smtClean="0"/>
              <a:t>vóór</a:t>
            </a:r>
            <a:r>
              <a:rPr lang="fr-FR" dirty="0" smtClean="0"/>
              <a:t> 15 </a:t>
            </a:r>
            <a:r>
              <a:rPr lang="fr-FR" dirty="0" err="1" smtClean="0"/>
              <a:t>december</a:t>
            </a:r>
            <a:r>
              <a:rPr lang="fr-FR" dirty="0" smtClean="0"/>
              <a:t> van </a:t>
            </a:r>
            <a:r>
              <a:rPr lang="fr-FR" dirty="0" err="1" smtClean="0"/>
              <a:t>elk</a:t>
            </a:r>
            <a:r>
              <a:rPr lang="fr-FR" dirty="0" smtClean="0"/>
              <a:t> </a:t>
            </a:r>
            <a:r>
              <a:rPr lang="fr-FR" dirty="0" err="1" smtClean="0"/>
              <a:t>jaar</a:t>
            </a:r>
            <a:endParaRPr lang="fr-FR" dirty="0"/>
          </a:p>
          <a:p>
            <a:r>
              <a:rPr lang="fr-FR" dirty="0" err="1" smtClean="0"/>
              <a:t>Doeltreffende</a:t>
            </a:r>
            <a:r>
              <a:rPr lang="fr-FR" dirty="0" smtClean="0"/>
              <a:t> </a:t>
            </a:r>
            <a:r>
              <a:rPr lang="fr-FR" dirty="0" err="1" smtClean="0"/>
              <a:t>uitvoering</a:t>
            </a:r>
            <a:r>
              <a:rPr lang="fr-FR" dirty="0" smtClean="0"/>
              <a:t> </a:t>
            </a:r>
            <a:r>
              <a:rPr lang="fr-FR" dirty="0" err="1" smtClean="0"/>
              <a:t>binnen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00FF"/>
                </a:solidFill>
              </a:rPr>
              <a:t>marge van </a:t>
            </a:r>
            <a:r>
              <a:rPr lang="fr-FR" dirty="0">
                <a:solidFill>
                  <a:srgbClr val="0000FF"/>
                </a:solidFill>
              </a:rPr>
              <a:t>15%</a:t>
            </a:r>
          </a:p>
          <a:p>
            <a:r>
              <a:rPr lang="fr-FR" dirty="0" smtClean="0"/>
              <a:t>Indien </a:t>
            </a:r>
            <a:r>
              <a:rPr lang="fr-FR" dirty="0" err="1" smtClean="0"/>
              <a:t>overtreding</a:t>
            </a:r>
            <a:r>
              <a:rPr lang="fr-FR" dirty="0" smtClean="0"/>
              <a:t> van de marge</a:t>
            </a:r>
            <a:r>
              <a:rPr lang="fr-FR" dirty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nieuwe</a:t>
            </a:r>
            <a:r>
              <a:rPr lang="fr-FR" dirty="0" smtClean="0"/>
              <a:t> </a:t>
            </a:r>
            <a:r>
              <a:rPr lang="fr-FR" dirty="0" err="1" smtClean="0"/>
              <a:t>goedkeuring</a:t>
            </a:r>
            <a:r>
              <a:rPr lang="fr-FR" dirty="0" smtClean="0"/>
              <a:t> van het FANC </a:t>
            </a:r>
            <a:r>
              <a:rPr lang="fr-FR" dirty="0" err="1" smtClean="0"/>
              <a:t>nodig</a:t>
            </a:r>
            <a:endParaRPr lang="fr-FR" dirty="0"/>
          </a:p>
          <a:p>
            <a:endParaRPr lang="fr-BE" dirty="0"/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28A72-F55E-4B69-A860-45DF4FCCC084}" type="slidenum">
              <a:rPr lang="fr-BE" smtClean="0"/>
              <a:pPr/>
              <a:t>39</a:t>
            </a:fld>
            <a:endParaRPr lang="fr-BE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8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/>
          <a:lstStyle/>
          <a:p>
            <a:r>
              <a:rPr lang="nl-BE" dirty="0"/>
              <a:t>Wijziging (</a:t>
            </a:r>
            <a:r>
              <a:rPr lang="nl-BE" dirty="0" smtClean="0"/>
              <a:t>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5030019"/>
          </a:xfrm>
        </p:spPr>
        <p:txBody>
          <a:bodyPr/>
          <a:lstStyle/>
          <a:p>
            <a:pPr marL="0" indent="0">
              <a:buNone/>
            </a:pPr>
            <a:endParaRPr lang="fr-BE" sz="2400" dirty="0">
              <a:solidFill>
                <a:srgbClr val="0000FF"/>
              </a:solidFill>
            </a:endParaRPr>
          </a:p>
          <a:p>
            <a:r>
              <a:rPr lang="fr-BE" sz="2400" dirty="0" err="1" smtClean="0">
                <a:solidFill>
                  <a:srgbClr val="0000FF"/>
                </a:solidFill>
              </a:rPr>
              <a:t>Definitie</a:t>
            </a:r>
            <a:r>
              <a:rPr lang="fr-BE" sz="2400" dirty="0" smtClean="0">
                <a:solidFill>
                  <a:srgbClr val="0000FF"/>
                </a:solidFill>
              </a:rPr>
              <a:t> Fysische Controle en </a:t>
            </a:r>
            <a:r>
              <a:rPr lang="fr-BE" sz="2400" dirty="0" err="1" smtClean="0">
                <a:solidFill>
                  <a:srgbClr val="0000FF"/>
                </a:solidFill>
              </a:rPr>
              <a:t>dienst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voor</a:t>
            </a:r>
            <a:r>
              <a:rPr lang="fr-BE" sz="2400" dirty="0" smtClean="0">
                <a:solidFill>
                  <a:srgbClr val="0000FF"/>
                </a:solidFill>
              </a:rPr>
              <a:t> Fysische Controle</a:t>
            </a:r>
            <a:endParaRPr lang="fr-BE" sz="2400" dirty="0">
              <a:solidFill>
                <a:srgbClr val="0000FF"/>
              </a:solidFill>
            </a:endParaRPr>
          </a:p>
          <a:p>
            <a:r>
              <a:rPr lang="fr-FR" sz="2400" i="1" dirty="0" smtClean="0"/>
              <a:t>Het </a:t>
            </a:r>
            <a:r>
              <a:rPr lang="fr-FR" sz="2400" i="1" dirty="0" err="1" smtClean="0"/>
              <a:t>geheel</a:t>
            </a:r>
            <a:r>
              <a:rPr lang="fr-FR" sz="2400" i="1" dirty="0" smtClean="0"/>
              <a:t> van </a:t>
            </a:r>
            <a:r>
              <a:rPr lang="fr-FR" sz="2400" i="1" dirty="0" err="1" smtClean="0"/>
              <a:t>maatregelen</a:t>
            </a:r>
            <a:r>
              <a:rPr lang="fr-FR" sz="2400" i="1" dirty="0" smtClean="0"/>
              <a:t>, </a:t>
            </a:r>
            <a:r>
              <a:rPr lang="fr-FR" sz="2400" i="1" dirty="0" err="1" smtClean="0"/>
              <a:t>uitgevoerd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onder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verantwoordelijkheid</a:t>
            </a:r>
            <a:r>
              <a:rPr lang="fr-FR" sz="2400" i="1" dirty="0" smtClean="0"/>
              <a:t> van de </a:t>
            </a:r>
            <a:r>
              <a:rPr lang="fr-FR" sz="2400" i="1" dirty="0" err="1" smtClean="0"/>
              <a:t>vergunningshouder</a:t>
            </a:r>
            <a:r>
              <a:rPr lang="fr-FR" sz="2400" i="1" dirty="0" smtClean="0"/>
              <a:t>, met </a:t>
            </a:r>
            <a:r>
              <a:rPr lang="fr-FR" sz="2400" i="1" dirty="0" err="1" smtClean="0"/>
              <a:t>als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doel</a:t>
            </a:r>
            <a:r>
              <a:rPr lang="fr-FR" sz="2400" i="1" dirty="0" smtClean="0"/>
              <a:t> te </a:t>
            </a:r>
            <a:r>
              <a:rPr lang="fr-FR" sz="2400" i="1" dirty="0" err="1" smtClean="0"/>
              <a:t>verifiëren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dat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bevolking</a:t>
            </a:r>
            <a:r>
              <a:rPr lang="fr-FR" sz="2400" i="1" dirty="0" smtClean="0"/>
              <a:t>, de </a:t>
            </a:r>
            <a:r>
              <a:rPr lang="fr-FR" sz="2400" i="1" dirty="0" err="1" smtClean="0"/>
              <a:t>werknemers</a:t>
            </a:r>
            <a:r>
              <a:rPr lang="fr-FR" sz="2400" i="1" dirty="0" smtClean="0"/>
              <a:t> en het </a:t>
            </a:r>
            <a:r>
              <a:rPr lang="fr-FR" sz="2400" i="1" dirty="0" err="1" smtClean="0"/>
              <a:t>leefmilieu</a:t>
            </a:r>
            <a:r>
              <a:rPr lang="fr-FR" sz="2400" i="1" dirty="0" smtClean="0"/>
              <a:t> op </a:t>
            </a:r>
            <a:r>
              <a:rPr lang="fr-FR" sz="2400" i="1" dirty="0" err="1" smtClean="0"/>
              <a:t>afdoende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wijze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worden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beschermd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tegen</a:t>
            </a:r>
            <a:r>
              <a:rPr lang="fr-FR" sz="2400" i="1" dirty="0" smtClean="0"/>
              <a:t> het </a:t>
            </a:r>
            <a:r>
              <a:rPr lang="fr-FR" sz="2400" i="1" dirty="0" err="1" smtClean="0"/>
              <a:t>gevaar</a:t>
            </a:r>
            <a:r>
              <a:rPr lang="fr-FR" sz="2400" i="1" dirty="0" smtClean="0"/>
              <a:t> van </a:t>
            </a:r>
            <a:r>
              <a:rPr lang="fr-FR" sz="2400" i="1" dirty="0" err="1" smtClean="0"/>
              <a:t>ioniserende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straling</a:t>
            </a:r>
            <a:r>
              <a:rPr lang="fr-FR" sz="2400" i="1" dirty="0" smtClean="0"/>
              <a:t> en </a:t>
            </a:r>
            <a:r>
              <a:rPr lang="fr-FR" sz="2400" i="1" dirty="0" err="1" smtClean="0"/>
              <a:t>dat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veiligheidsrisico’s</a:t>
            </a:r>
            <a:r>
              <a:rPr lang="fr-FR" sz="2400" i="1" dirty="0" smtClean="0"/>
              <a:t> op </a:t>
            </a:r>
            <a:r>
              <a:rPr lang="fr-FR" sz="2400" i="1" dirty="0" err="1" smtClean="0"/>
              <a:t>afdoende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wijze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worden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beheerst</a:t>
            </a:r>
            <a:r>
              <a:rPr lang="fr-FR" sz="2400" i="1" dirty="0" smtClean="0"/>
              <a:t> , met </a:t>
            </a:r>
            <a:r>
              <a:rPr lang="fr-FR" sz="2400" i="1" dirty="0" err="1" smtClean="0"/>
              <a:t>uitzondering</a:t>
            </a:r>
            <a:r>
              <a:rPr lang="fr-FR" sz="2400" i="1" dirty="0" smtClean="0"/>
              <a:t> van …</a:t>
            </a:r>
          </a:p>
          <a:p>
            <a:r>
              <a:rPr lang="fr-FR" sz="2400" dirty="0" smtClean="0"/>
              <a:t>…</a:t>
            </a:r>
            <a:endParaRPr lang="fr-FR" sz="2400" dirty="0"/>
          </a:p>
          <a:p>
            <a:r>
              <a:rPr lang="fr-FR" sz="2400" i="1" dirty="0" err="1" smtClean="0"/>
              <a:t>Iedere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vergunninghouder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moet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een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dienst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voor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fysische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controle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aanstellen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voor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handeling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waarvoor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hij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verantwoordelijk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is</a:t>
            </a:r>
            <a:endParaRPr lang="fr-BE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4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0A69BD-0DCF-4AC6-8A49-8C31F637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/>
          <a:lstStyle/>
          <a:p>
            <a:r>
              <a:rPr lang="nl-NL" dirty="0"/>
              <a:t>Uitvoeringsmodaliteiten voor de toevertrouwde opdrachten </a:t>
            </a:r>
            <a:r>
              <a:rPr lang="fr-FR" dirty="0" smtClean="0"/>
              <a:t>(</a:t>
            </a:r>
            <a:r>
              <a:rPr lang="fr-FR" dirty="0"/>
              <a:t>art 38.2</a:t>
            </a:r>
            <a:r>
              <a:rPr lang="fr-FR" dirty="0" smtClean="0"/>
              <a:t>) (1)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5D2CCEF-13A5-4767-AB3E-5C4D7E0F4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2288"/>
            <a:ext cx="8579296" cy="3629000"/>
          </a:xfrm>
        </p:spPr>
        <p:txBody>
          <a:bodyPr/>
          <a:lstStyle/>
          <a:p>
            <a:r>
              <a:rPr lang="nl-NL" sz="2800" dirty="0"/>
              <a:t>De directeur-generaal van Bel V is een deskundige in de fysische controle van </a:t>
            </a:r>
            <a:r>
              <a:rPr lang="nl-NL" sz="2800" dirty="0" smtClean="0"/>
              <a:t>klasse I</a:t>
            </a:r>
          </a:p>
          <a:p>
            <a:r>
              <a:rPr lang="fr-FR" sz="2800" dirty="0" smtClean="0"/>
              <a:t>De Bel V inspecteurs </a:t>
            </a:r>
            <a:r>
              <a:rPr lang="fr-FR" sz="2800" dirty="0" err="1" smtClean="0"/>
              <a:t>zijn</a:t>
            </a:r>
            <a:r>
              <a:rPr lang="fr-FR" sz="2800" dirty="0" smtClean="0"/>
              <a:t> </a:t>
            </a:r>
            <a:r>
              <a:rPr lang="nl-NL" sz="2800" dirty="0" smtClean="0"/>
              <a:t>deskundigen </a:t>
            </a:r>
            <a:r>
              <a:rPr lang="nl-NL" sz="2800" dirty="0"/>
              <a:t>in de fysische controle </a:t>
            </a:r>
            <a:r>
              <a:rPr lang="nl-NL" sz="2800" dirty="0" smtClean="0"/>
              <a:t>(van </a:t>
            </a:r>
            <a:r>
              <a:rPr lang="nl-NL" sz="2800" dirty="0"/>
              <a:t>klasse I of </a:t>
            </a:r>
            <a:r>
              <a:rPr lang="nl-NL" sz="2800" dirty="0" smtClean="0"/>
              <a:t>II)</a:t>
            </a:r>
            <a:endParaRPr lang="fr-FR" sz="2800" dirty="0"/>
          </a:p>
          <a:p>
            <a:r>
              <a:rPr lang="nl-NL" sz="2800" dirty="0"/>
              <a:t>Bel V moet een voldoende aantal gekwalificeerde en ervaren personen in dienst </a:t>
            </a:r>
            <a:r>
              <a:rPr lang="nl-NL" sz="2800" dirty="0" smtClean="0"/>
              <a:t>hebben </a:t>
            </a:r>
            <a:r>
              <a:rPr lang="fr-FR" sz="2800" dirty="0" smtClean="0"/>
              <a:t>(onderaanneming </a:t>
            </a:r>
            <a:r>
              <a:rPr lang="fr-FR" sz="2800" dirty="0" err="1" smtClean="0"/>
              <a:t>uitzonderlijk</a:t>
            </a:r>
            <a:r>
              <a:rPr lang="fr-FR" sz="2800" dirty="0" smtClean="0"/>
              <a:t>)</a:t>
            </a:r>
            <a:endParaRPr lang="fr-FR" sz="2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8295B73-7EBD-447A-82FA-71C3EDB60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E2A21-3061-42BE-80F4-E98EC221B00C}" type="slidenum">
              <a:rPr lang="fr-FR" altLang="en-US" smtClean="0"/>
              <a:pPr/>
              <a:t>40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20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fr-FR" sz="3200" dirty="0" err="1" smtClean="0"/>
              <a:t>Belangenconflicten</a:t>
            </a:r>
            <a:r>
              <a:rPr lang="fr-FR" sz="3200" dirty="0" smtClean="0"/>
              <a:t> </a:t>
            </a:r>
            <a:r>
              <a:rPr lang="fr-FR" sz="3200" dirty="0" err="1"/>
              <a:t>tegenover</a:t>
            </a:r>
            <a:r>
              <a:rPr lang="fr-FR" sz="3200" dirty="0"/>
              <a:t> </a:t>
            </a:r>
            <a:r>
              <a:rPr lang="fr-FR" sz="3200" dirty="0" err="1"/>
              <a:t>exploitanten</a:t>
            </a:r>
            <a:endParaRPr lang="fr-FR" sz="3200" dirty="0"/>
          </a:p>
          <a:p>
            <a:r>
              <a:rPr lang="fr-FR" sz="3200" dirty="0" err="1"/>
              <a:t>Vertrouwelijkheid</a:t>
            </a:r>
            <a:r>
              <a:rPr lang="fr-FR" sz="3200" dirty="0"/>
              <a:t> van </a:t>
            </a:r>
            <a:r>
              <a:rPr lang="fr-FR" sz="3200" dirty="0" err="1"/>
              <a:t>informatie</a:t>
            </a:r>
            <a:r>
              <a:rPr lang="fr-FR" sz="3200" dirty="0"/>
              <a:t> van de </a:t>
            </a:r>
            <a:r>
              <a:rPr lang="fr-FR" sz="3200" dirty="0" err="1"/>
              <a:t>exploitanten</a:t>
            </a:r>
            <a:endParaRPr lang="fr-FR" sz="3200" dirty="0"/>
          </a:p>
          <a:p>
            <a:r>
              <a:rPr lang="nl-NL" sz="3200" dirty="0"/>
              <a:t>Bel V organiseert een wachtrol</a:t>
            </a:r>
            <a:endParaRPr lang="fr-FR" sz="32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41</a:t>
            </a:fld>
            <a:endParaRPr lang="fr-FR" altLang="en-US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660A69BD-0DCF-4AC6-8A49-8C31F637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nl-NL" dirty="0"/>
              <a:t>Uitvoeringsmodaliteiten voor de toevertrouwde opdrachten </a:t>
            </a:r>
            <a:r>
              <a:rPr lang="fr-FR" dirty="0" smtClean="0"/>
              <a:t>(</a:t>
            </a:r>
            <a:r>
              <a:rPr lang="fr-FR" dirty="0"/>
              <a:t>art 38.2</a:t>
            </a:r>
            <a:r>
              <a:rPr lang="fr-FR" dirty="0" smtClean="0"/>
              <a:t>) (2)</a:t>
            </a:r>
            <a:endParaRPr lang="fr-FR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42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8DA5F38-C5AE-4E68-B1E8-400CA6A6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08920"/>
            <a:ext cx="8435280" cy="1143000"/>
          </a:xfrm>
        </p:spPr>
        <p:txBody>
          <a:bodyPr/>
          <a:lstStyle/>
          <a:p>
            <a:r>
              <a:rPr lang="nl-NL" dirty="0" smtClean="0"/>
              <a:t>Toezicht </a:t>
            </a:r>
            <a:r>
              <a:rPr lang="nl-NL" dirty="0"/>
              <a:t>van het </a:t>
            </a:r>
            <a:r>
              <a:rPr lang="nl-NL" dirty="0" smtClean="0"/>
              <a:t>FANC op </a:t>
            </a:r>
            <a:r>
              <a:rPr lang="nl-NL" dirty="0"/>
              <a:t>Bel </a:t>
            </a:r>
            <a:r>
              <a:rPr lang="nl-NL" dirty="0" smtClean="0"/>
              <a:t>V</a:t>
            </a:r>
            <a:r>
              <a:rPr lang="fr-BE" dirty="0"/>
              <a:t/>
            </a:r>
            <a:br>
              <a:rPr lang="fr-BE" dirty="0"/>
            </a:b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D74B53B-FCEE-4BDE-AA82-EF7287391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E2A21-3061-42BE-80F4-E98EC221B00C}" type="slidenum">
              <a:rPr lang="fr-FR" altLang="en-US" smtClean="0"/>
              <a:pPr/>
              <a:t>42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534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CC5CF9-36BE-4F22-B40F-ADAE6AB2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Operationele</a:t>
            </a:r>
            <a:r>
              <a:rPr lang="fr-FR" dirty="0" smtClean="0"/>
              <a:t> </a:t>
            </a:r>
            <a:r>
              <a:rPr lang="fr-FR" dirty="0" err="1" smtClean="0"/>
              <a:t>toezicht</a:t>
            </a:r>
            <a:r>
              <a:rPr lang="fr-FR" dirty="0" smtClean="0"/>
              <a:t> 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art. 38.3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21039FA-023F-4139-A5AD-DAB39823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Door</a:t>
            </a:r>
            <a:r>
              <a:rPr lang="fr-FR" dirty="0" smtClean="0"/>
              <a:t> de FANC </a:t>
            </a:r>
            <a:r>
              <a:rPr lang="fr-FR" dirty="0"/>
              <a:t>DG </a:t>
            </a:r>
            <a:r>
              <a:rPr lang="fr-FR" dirty="0" smtClean="0"/>
              <a:t>: over de </a:t>
            </a:r>
            <a:r>
              <a:rPr lang="fr-FR" dirty="0" err="1" smtClean="0"/>
              <a:t>politiek</a:t>
            </a:r>
            <a:r>
              <a:rPr lang="fr-FR" dirty="0" smtClean="0"/>
              <a:t> van Bel </a:t>
            </a:r>
            <a:r>
              <a:rPr lang="fr-FR" dirty="0"/>
              <a:t>V</a:t>
            </a:r>
          </a:p>
          <a:p>
            <a:r>
              <a:rPr lang="fr-FR" dirty="0"/>
              <a:t>Audits </a:t>
            </a:r>
            <a:r>
              <a:rPr lang="fr-FR" dirty="0" smtClean="0"/>
              <a:t>van Bel </a:t>
            </a:r>
            <a:r>
              <a:rPr lang="fr-FR" dirty="0"/>
              <a:t>V </a:t>
            </a:r>
            <a:r>
              <a:rPr lang="fr-FR" dirty="0" err="1" smtClean="0"/>
              <a:t>door</a:t>
            </a:r>
            <a:r>
              <a:rPr lang="fr-FR" dirty="0" smtClean="0"/>
              <a:t> het FANC </a:t>
            </a:r>
            <a:endParaRPr lang="fr-FR" dirty="0"/>
          </a:p>
          <a:p>
            <a:pPr lvl="1"/>
            <a:r>
              <a:rPr lang="fr-FR" dirty="0" err="1" smtClean="0"/>
              <a:t>modaliteiten</a:t>
            </a:r>
            <a:r>
              <a:rPr lang="fr-FR" dirty="0" smtClean="0"/>
              <a:t> in het </a:t>
            </a:r>
            <a:r>
              <a:rPr lang="fr-FR" dirty="0" err="1" smtClean="0"/>
              <a:t>beheercontract</a:t>
            </a:r>
            <a:endParaRPr lang="fr-FR" dirty="0"/>
          </a:p>
          <a:p>
            <a:r>
              <a:rPr lang="fr-FR" dirty="0" err="1" smtClean="0"/>
              <a:t>Periodieke</a:t>
            </a:r>
            <a:r>
              <a:rPr lang="fr-FR" dirty="0" smtClean="0"/>
              <a:t> </a:t>
            </a:r>
            <a:r>
              <a:rPr lang="fr-FR" dirty="0" err="1" smtClean="0"/>
              <a:t>verslagen</a:t>
            </a:r>
            <a:r>
              <a:rPr lang="fr-FR" dirty="0" smtClean="0"/>
              <a:t> van Bel </a:t>
            </a:r>
            <a:r>
              <a:rPr lang="fr-FR" dirty="0"/>
              <a:t>V </a:t>
            </a:r>
            <a:r>
              <a:rPr lang="fr-FR" dirty="0" err="1" smtClean="0"/>
              <a:t>aan</a:t>
            </a:r>
            <a:r>
              <a:rPr lang="fr-FR" dirty="0" smtClean="0"/>
              <a:t> het FANC</a:t>
            </a:r>
            <a:endParaRPr lang="fr-FR" dirty="0"/>
          </a:p>
          <a:p>
            <a:pPr lvl="1"/>
            <a:r>
              <a:rPr lang="fr-FR" dirty="0" smtClean="0"/>
              <a:t>idem</a:t>
            </a:r>
            <a:endParaRPr lang="fr-FR" dirty="0"/>
          </a:p>
          <a:p>
            <a:r>
              <a:rPr lang="fr-FR" dirty="0"/>
              <a:t>Bel V </a:t>
            </a:r>
            <a:r>
              <a:rPr lang="fr-FR" dirty="0" err="1" smtClean="0"/>
              <a:t>beschikt</a:t>
            </a:r>
            <a:r>
              <a:rPr lang="fr-FR" dirty="0" smtClean="0"/>
              <a:t> over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geïntegreerd</a:t>
            </a:r>
            <a:r>
              <a:rPr lang="fr-FR" dirty="0" smtClean="0"/>
              <a:t> management system – </a:t>
            </a:r>
            <a:r>
              <a:rPr lang="fr-FR" dirty="0" err="1" smtClean="0"/>
              <a:t>voldoet</a:t>
            </a:r>
            <a:r>
              <a:rPr lang="fr-FR" dirty="0" smtClean="0"/>
              <a:t> </a:t>
            </a:r>
            <a:r>
              <a:rPr lang="fr-FR" dirty="0" err="1" smtClean="0"/>
              <a:t>aan</a:t>
            </a:r>
            <a:r>
              <a:rPr lang="fr-FR" dirty="0" smtClean="0"/>
              <a:t> internationale </a:t>
            </a:r>
            <a:r>
              <a:rPr lang="fr-FR" dirty="0" err="1" smtClean="0"/>
              <a:t>normen</a:t>
            </a:r>
            <a:r>
              <a:rPr lang="fr-FR" dirty="0" smtClean="0"/>
              <a:t> </a:t>
            </a:r>
            <a:r>
              <a:rPr lang="fr-FR" dirty="0"/>
              <a:t>– (AIEA)</a:t>
            </a:r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05B7469-5D86-4C85-8CCA-4FB3909CB3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E2A21-3061-42BE-80F4-E98EC221B00C}" type="slidenum">
              <a:rPr lang="fr-FR" altLang="en-US" smtClean="0"/>
              <a:pPr/>
              <a:t>43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308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CC5CF9-36BE-4F22-B40F-ADAE6AB2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err="1" smtClean="0"/>
              <a:t>Operationele</a:t>
            </a:r>
            <a:r>
              <a:rPr lang="fr-FR" dirty="0" smtClean="0"/>
              <a:t> </a:t>
            </a:r>
            <a:r>
              <a:rPr lang="fr-FR" dirty="0" err="1" smtClean="0"/>
              <a:t>toezicht</a:t>
            </a:r>
            <a:r>
              <a:rPr lang="fr-FR" dirty="0" smtClean="0"/>
              <a:t> 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/>
              <a:t> art. 38.3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21039FA-023F-4139-A5AD-DAB39823B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95325"/>
            <a:ext cx="8496944" cy="4525963"/>
          </a:xfrm>
        </p:spPr>
        <p:txBody>
          <a:bodyPr/>
          <a:lstStyle/>
          <a:p>
            <a:r>
              <a:rPr lang="fr-FR" dirty="0" smtClean="0"/>
              <a:t>FANC en </a:t>
            </a:r>
            <a:r>
              <a:rPr lang="fr-FR" dirty="0"/>
              <a:t>Bel V </a:t>
            </a:r>
            <a:r>
              <a:rPr lang="fr-FR" dirty="0" err="1" smtClean="0"/>
              <a:t>tekenen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00FF"/>
                </a:solidFill>
              </a:rPr>
              <a:t>beheerscontract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minste</a:t>
            </a:r>
            <a:r>
              <a:rPr lang="fr-FR" dirty="0" smtClean="0"/>
              <a:t> </a:t>
            </a:r>
            <a:r>
              <a:rPr lang="fr-FR" dirty="0" err="1" smtClean="0"/>
              <a:t>volgende</a:t>
            </a:r>
            <a:r>
              <a:rPr lang="fr-FR" dirty="0" smtClean="0"/>
              <a:t> </a:t>
            </a:r>
            <a:r>
              <a:rPr lang="fr-FR" dirty="0" err="1" smtClean="0"/>
              <a:t>punten</a:t>
            </a:r>
            <a:r>
              <a:rPr lang="fr-FR" dirty="0" smtClean="0"/>
              <a:t> </a:t>
            </a:r>
            <a:r>
              <a:rPr lang="fr-FR" dirty="0" err="1" smtClean="0"/>
              <a:t>regelt</a:t>
            </a:r>
            <a:r>
              <a:rPr lang="fr-FR" dirty="0" smtClean="0"/>
              <a:t> </a:t>
            </a:r>
            <a:r>
              <a:rPr lang="fr-FR" dirty="0"/>
              <a:t>:</a:t>
            </a:r>
          </a:p>
          <a:p>
            <a:pPr lvl="1"/>
            <a:r>
              <a:rPr lang="nl-NL" sz="2200" dirty="0" smtClean="0"/>
              <a:t>modaliteiten </a:t>
            </a:r>
            <a:r>
              <a:rPr lang="nl-NL" sz="2200" dirty="0"/>
              <a:t>voor de opmaak, goedkeuring, aanpassing en opvolging van het jaarlijks plan van controles en </a:t>
            </a:r>
            <a:r>
              <a:rPr lang="nl-NL" sz="2200" dirty="0" smtClean="0"/>
              <a:t>veiligheids-evaluaties</a:t>
            </a:r>
            <a:r>
              <a:rPr lang="nl-NL" sz="2200" dirty="0"/>
              <a:t>;</a:t>
            </a:r>
          </a:p>
          <a:p>
            <a:pPr lvl="1"/>
            <a:r>
              <a:rPr lang="nl-NL" sz="2200" dirty="0" smtClean="0"/>
              <a:t>samenwerking </a:t>
            </a:r>
            <a:r>
              <a:rPr lang="nl-NL" sz="2200" dirty="0"/>
              <a:t>met en ondersteuning van de activiteiten van het Agentschap;</a:t>
            </a:r>
          </a:p>
          <a:p>
            <a:pPr lvl="1"/>
            <a:r>
              <a:rPr lang="nl-NL" sz="2200" dirty="0" smtClean="0"/>
              <a:t>uitwerking </a:t>
            </a:r>
            <a:r>
              <a:rPr lang="nl-NL" sz="2200" dirty="0"/>
              <a:t>van de strategische en de operationele plannen;</a:t>
            </a:r>
          </a:p>
          <a:p>
            <a:pPr lvl="1"/>
            <a:r>
              <a:rPr lang="nl-NL" sz="2200" dirty="0" smtClean="0"/>
              <a:t>het </a:t>
            </a:r>
            <a:r>
              <a:rPr lang="nl-NL" sz="2200" dirty="0"/>
              <a:t>managementsysteem en competentiebeheer;</a:t>
            </a:r>
          </a:p>
          <a:p>
            <a:pPr lvl="1"/>
            <a:r>
              <a:rPr lang="nl-NL" sz="2200" dirty="0" smtClean="0"/>
              <a:t>de </a:t>
            </a:r>
            <a:r>
              <a:rPr lang="nl-NL" sz="2200" dirty="0"/>
              <a:t>praktische modaliteiten voor toezicht van het Agentschap op Bel V</a:t>
            </a:r>
            <a:r>
              <a:rPr lang="fr-FR" dirty="0" smtClean="0"/>
              <a:t>.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05B7469-5D86-4C85-8CCA-4FB3909CB3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E2A21-3061-42BE-80F4-E98EC221B00C}" type="slidenum">
              <a:rPr lang="fr-FR" altLang="en-US" smtClean="0"/>
              <a:pPr/>
              <a:t>44</a:t>
            </a:fld>
            <a:endParaRPr lang="fr-FR" alt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00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8DA5F38-C5AE-4E68-B1E8-400CA6A6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08920"/>
            <a:ext cx="8435280" cy="1143000"/>
          </a:xfrm>
        </p:spPr>
        <p:txBody>
          <a:bodyPr/>
          <a:lstStyle/>
          <a:p>
            <a:r>
              <a:rPr lang="fr-BE" dirty="0" err="1" smtClean="0"/>
              <a:t>Financiering</a:t>
            </a:r>
            <a:r>
              <a:rPr lang="fr-BE" dirty="0" smtClean="0"/>
              <a:t> van </a:t>
            </a:r>
            <a:r>
              <a:rPr lang="fr-BE" dirty="0"/>
              <a:t>Bel V</a:t>
            </a:r>
            <a:br>
              <a:rPr lang="fr-BE" dirty="0"/>
            </a:b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D74B53B-FCEE-4BDE-AA82-EF7287391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E2A21-3061-42BE-80F4-E98EC221B00C}" type="slidenum">
              <a:rPr lang="fr-FR" altLang="en-US" smtClean="0"/>
              <a:pPr/>
              <a:t>45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423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9E3-4EB3-4C05-9D0C-236803491EFD}" type="slidenum">
              <a:rPr lang="fr-FR" altLang="en-US" smtClean="0"/>
              <a:pPr/>
              <a:t>46</a:t>
            </a:fld>
            <a:endParaRPr lang="fr-FR" alt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Financement</a:t>
            </a:r>
            <a:r>
              <a:rPr lang="en-US" altLang="en-US" dirty="0"/>
              <a:t> de Bel </a:t>
            </a:r>
            <a:r>
              <a:rPr lang="en-US" altLang="en-US" dirty="0" smtClean="0"/>
              <a:t>V</a:t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dirty="0"/>
              <a:t>art. 38.4)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75889"/>
            <a:ext cx="8229600" cy="4525963"/>
          </a:xfrm>
        </p:spPr>
        <p:txBody>
          <a:bodyPr/>
          <a:lstStyle/>
          <a:p>
            <a:r>
              <a:rPr lang="fr-BE" altLang="en-US" sz="2800" dirty="0" err="1" smtClean="0"/>
              <a:t>Vergoeding</a:t>
            </a:r>
            <a:r>
              <a:rPr lang="fr-BE" altLang="en-US" sz="2800" dirty="0" smtClean="0"/>
              <a:t> van Bel </a:t>
            </a:r>
            <a:r>
              <a:rPr lang="fr-BE" altLang="en-US" sz="2800" dirty="0"/>
              <a:t>V </a:t>
            </a:r>
            <a:r>
              <a:rPr lang="fr-BE" altLang="en-US" sz="2800" dirty="0" err="1" smtClean="0"/>
              <a:t>door</a:t>
            </a:r>
            <a:r>
              <a:rPr lang="fr-BE" altLang="en-US" sz="2800" dirty="0" smtClean="0"/>
              <a:t> de </a:t>
            </a:r>
            <a:r>
              <a:rPr lang="fr-BE" altLang="en-US" sz="2800" dirty="0" err="1" smtClean="0"/>
              <a:t>exploitanten</a:t>
            </a:r>
            <a:r>
              <a:rPr lang="fr-BE" altLang="en-US" sz="2800" dirty="0" smtClean="0"/>
              <a:t> </a:t>
            </a:r>
            <a:endParaRPr lang="fr-BE" altLang="en-US" sz="2800" dirty="0"/>
          </a:p>
          <a:p>
            <a:pPr lvl="1"/>
            <a:r>
              <a:rPr lang="fr-BE" altLang="en-US" sz="2400" dirty="0" err="1"/>
              <a:t>g</a:t>
            </a:r>
            <a:r>
              <a:rPr lang="fr-BE" altLang="en-US" sz="2400" dirty="0" err="1" smtClean="0"/>
              <a:t>een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geldstromen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Agentschap</a:t>
            </a:r>
            <a:r>
              <a:rPr lang="fr-BE" altLang="en-US" sz="2400" dirty="0" smtClean="0"/>
              <a:t>-Bel </a:t>
            </a:r>
            <a:r>
              <a:rPr lang="fr-BE" altLang="en-US" sz="2400" dirty="0"/>
              <a:t>V</a:t>
            </a:r>
          </a:p>
          <a:p>
            <a:r>
              <a:rPr lang="fr-BE" altLang="en-US" sz="2800" dirty="0" err="1" smtClean="0"/>
              <a:t>Gemiddeld</a:t>
            </a:r>
            <a:r>
              <a:rPr lang="fr-BE" altLang="en-US" sz="2800" dirty="0" smtClean="0"/>
              <a:t> </a:t>
            </a:r>
            <a:r>
              <a:rPr lang="fr-BE" altLang="en-US" sz="2800" dirty="0" err="1" smtClean="0"/>
              <a:t>uurloon</a:t>
            </a:r>
            <a:r>
              <a:rPr lang="fr-BE" altLang="en-US" sz="2800" dirty="0" smtClean="0"/>
              <a:t> </a:t>
            </a:r>
            <a:r>
              <a:rPr lang="fr-BE" altLang="en-US" sz="2800" dirty="0" err="1" smtClean="0"/>
              <a:t>vastgelegd</a:t>
            </a:r>
            <a:r>
              <a:rPr lang="fr-BE" altLang="en-US" sz="2800" dirty="0" smtClean="0"/>
              <a:t> </a:t>
            </a:r>
            <a:r>
              <a:rPr lang="fr-BE" altLang="en-US" sz="2800" dirty="0"/>
              <a:t>:</a:t>
            </a:r>
          </a:p>
          <a:p>
            <a:pPr lvl="1"/>
            <a:r>
              <a:rPr lang="fr-BE" altLang="en-US" sz="2400" dirty="0" err="1"/>
              <a:t>g</a:t>
            </a:r>
            <a:r>
              <a:rPr lang="fr-BE" altLang="en-US" sz="2400" dirty="0" err="1" smtClean="0"/>
              <a:t>een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verschillende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soorten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prestaties</a:t>
            </a:r>
            <a:r>
              <a:rPr lang="fr-BE" altLang="en-US" sz="2400" dirty="0"/>
              <a:t>, </a:t>
            </a:r>
            <a:r>
              <a:rPr lang="fr-BE" altLang="en-US" sz="2400" dirty="0" err="1" smtClean="0"/>
              <a:t>enkel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volgens</a:t>
            </a:r>
            <a:r>
              <a:rPr lang="fr-BE" altLang="en-US" sz="2400" dirty="0" smtClean="0"/>
              <a:t> </a:t>
            </a:r>
            <a:r>
              <a:rPr lang="fr-BE" altLang="en-US" sz="2400" dirty="0" err="1"/>
              <a:t>k</a:t>
            </a:r>
            <a:r>
              <a:rPr lang="fr-BE" altLang="en-US" sz="2400" dirty="0" err="1" smtClean="0"/>
              <a:t>lasse</a:t>
            </a:r>
            <a:r>
              <a:rPr lang="fr-BE" altLang="en-US" sz="2400" dirty="0" smtClean="0"/>
              <a:t> </a:t>
            </a:r>
            <a:r>
              <a:rPr lang="fr-BE" altLang="en-US" sz="2400" dirty="0"/>
              <a:t>(I </a:t>
            </a:r>
            <a:r>
              <a:rPr lang="fr-BE" altLang="en-US" sz="2400" dirty="0" smtClean="0"/>
              <a:t>of </a:t>
            </a:r>
            <a:r>
              <a:rPr lang="fr-BE" altLang="en-US" sz="2400" dirty="0"/>
              <a:t>IIA)</a:t>
            </a:r>
          </a:p>
          <a:p>
            <a:pPr lvl="1"/>
            <a:r>
              <a:rPr lang="fr-BE" altLang="en-US" sz="2400" dirty="0" err="1" smtClean="0"/>
              <a:t>indexatie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zoals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openbare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diensten</a:t>
            </a:r>
            <a:r>
              <a:rPr lang="fr-BE" altLang="en-US" sz="2400" dirty="0" smtClean="0"/>
              <a:t> </a:t>
            </a:r>
            <a:endParaRPr lang="fr-BE" altLang="en-US" sz="2400" dirty="0"/>
          </a:p>
          <a:p>
            <a:r>
              <a:rPr lang="fr-BE" altLang="en-US" sz="2800" dirty="0" smtClean="0"/>
              <a:t>Volume (+/- </a:t>
            </a:r>
            <a:r>
              <a:rPr lang="fr-BE" altLang="en-US" sz="2800" dirty="0"/>
              <a:t>15%) </a:t>
            </a:r>
            <a:r>
              <a:rPr lang="fr-BE" altLang="en-US" sz="2800" dirty="0" err="1" smtClean="0"/>
              <a:t>overeenkomstig</a:t>
            </a:r>
            <a:r>
              <a:rPr lang="fr-BE" altLang="en-US" sz="2800" dirty="0" smtClean="0"/>
              <a:t> met het </a:t>
            </a:r>
            <a:r>
              <a:rPr lang="fr-BE" altLang="en-US" sz="2800" dirty="0" err="1" smtClean="0"/>
              <a:t>jaarlijks</a:t>
            </a:r>
            <a:r>
              <a:rPr lang="fr-BE" altLang="en-US" sz="2800" dirty="0" smtClean="0"/>
              <a:t> </a:t>
            </a:r>
            <a:r>
              <a:rPr lang="fr-BE" altLang="en-US" sz="2800" dirty="0" err="1" smtClean="0"/>
              <a:t>controle</a:t>
            </a:r>
            <a:r>
              <a:rPr lang="fr-BE" altLang="en-US" sz="2800" dirty="0" smtClean="0"/>
              <a:t>- en </a:t>
            </a:r>
            <a:r>
              <a:rPr lang="fr-BE" altLang="en-US" sz="2800" dirty="0" err="1" smtClean="0"/>
              <a:t>veiligheidsevaluatieplan</a:t>
            </a:r>
            <a:endParaRPr lang="fr-BE" altLang="en-US" sz="2800" dirty="0"/>
          </a:p>
          <a:p>
            <a:pPr lvl="1"/>
            <a:r>
              <a:rPr lang="fr-BE" altLang="en-US" sz="2400" dirty="0" err="1" smtClean="0"/>
              <a:t>basisregels</a:t>
            </a:r>
            <a:r>
              <a:rPr lang="fr-BE" altLang="en-US" sz="2400" dirty="0" smtClean="0"/>
              <a:t> van </a:t>
            </a:r>
            <a:r>
              <a:rPr lang="fr-BE" altLang="en-US" sz="2400" dirty="0" err="1" smtClean="0"/>
              <a:t>facturering</a:t>
            </a:r>
            <a:r>
              <a:rPr lang="fr-BE" altLang="en-US" sz="2400" dirty="0" smtClean="0"/>
              <a:t> (</a:t>
            </a:r>
            <a:r>
              <a:rPr lang="fr-BE" altLang="en-US" sz="2400" dirty="0" err="1" smtClean="0"/>
              <a:t>begonnen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uren</a:t>
            </a:r>
            <a:r>
              <a:rPr lang="fr-BE" altLang="en-US" sz="2400" dirty="0" smtClean="0"/>
              <a:t>, </a:t>
            </a:r>
            <a:r>
              <a:rPr lang="fr-BE" altLang="en-US" sz="2400" dirty="0" err="1" smtClean="0"/>
              <a:t>verplaatsingskosten</a:t>
            </a:r>
            <a:r>
              <a:rPr lang="fr-BE" altLang="en-US" sz="2400" dirty="0" smtClean="0"/>
              <a:t>, …) </a:t>
            </a:r>
            <a:r>
              <a:rPr lang="fr-BE" altLang="en-US" sz="1600" dirty="0">
                <a:sym typeface="Wingdings" panose="05000000000000000000" pitchFamily="2" charset="2"/>
              </a:rPr>
              <a:t></a:t>
            </a:r>
            <a:r>
              <a:rPr lang="fr-BE" altLang="en-US" sz="2400" dirty="0">
                <a:sym typeface="Wingdings" panose="05000000000000000000" pitchFamily="2" charset="2"/>
              </a:rPr>
              <a:t> </a:t>
            </a:r>
            <a:r>
              <a:rPr lang="fr-BE" altLang="en-US" sz="2400" dirty="0" err="1" smtClean="0">
                <a:sym typeface="Wingdings" panose="05000000000000000000" pitchFamily="2" charset="2"/>
              </a:rPr>
              <a:t>beheers</a:t>
            </a:r>
            <a:r>
              <a:rPr lang="fr-BE" altLang="en-US" sz="2400" dirty="0" err="1" smtClean="0"/>
              <a:t>contract</a:t>
            </a:r>
            <a:endParaRPr lang="fr-BE" altLang="en-US" sz="2400" dirty="0"/>
          </a:p>
          <a:p>
            <a:endParaRPr lang="en-US" altLang="en-US" sz="2800" i="1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618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fr-BE" dirty="0" err="1" smtClean="0"/>
              <a:t>Dank</a:t>
            </a:r>
            <a:r>
              <a:rPr lang="fr-BE" dirty="0" smtClean="0"/>
              <a:t> u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uw</a:t>
            </a:r>
            <a:r>
              <a:rPr lang="fr-BE" dirty="0" smtClean="0"/>
              <a:t> </a:t>
            </a:r>
            <a:r>
              <a:rPr lang="fr-BE" dirty="0" err="1" smtClean="0"/>
              <a:t>aandacht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47</a:t>
            </a:fld>
            <a:endParaRPr lang="fr-FR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3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/>
          <a:lstStyle/>
          <a:p>
            <a:r>
              <a:rPr lang="nl-BE" dirty="0"/>
              <a:t>Wijziging (</a:t>
            </a:r>
            <a:r>
              <a:rPr lang="nl-BE" dirty="0" smtClean="0"/>
              <a:t>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741987"/>
          </a:xfrm>
        </p:spPr>
        <p:txBody>
          <a:bodyPr/>
          <a:lstStyle/>
          <a:p>
            <a:r>
              <a:rPr lang="fr-BE" sz="2400" dirty="0" smtClean="0">
                <a:solidFill>
                  <a:srgbClr val="0000FF"/>
                </a:solidFill>
              </a:rPr>
              <a:t>Primaire </a:t>
            </a:r>
            <a:r>
              <a:rPr lang="fr-BE" sz="2400" dirty="0" err="1" smtClean="0">
                <a:solidFill>
                  <a:srgbClr val="0000FF"/>
                </a:solidFill>
              </a:rPr>
              <a:t>verantwoordelijkheid</a:t>
            </a:r>
            <a:r>
              <a:rPr lang="fr-BE" sz="2400" dirty="0" smtClean="0">
                <a:solidFill>
                  <a:srgbClr val="0000FF"/>
                </a:solidFill>
              </a:rPr>
              <a:t> van de </a:t>
            </a:r>
            <a:r>
              <a:rPr lang="fr-BE" sz="2400" dirty="0" err="1" smtClean="0">
                <a:solidFill>
                  <a:srgbClr val="0000FF"/>
                </a:solidFill>
              </a:rPr>
              <a:t>vergunninghouder</a:t>
            </a:r>
            <a:endParaRPr lang="fr-BE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2400" i="1" dirty="0" smtClean="0"/>
              <a:t>De </a:t>
            </a:r>
            <a:r>
              <a:rPr lang="fr-FR" sz="2400" i="1" dirty="0" err="1" smtClean="0"/>
              <a:t>vergunninghouder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is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onder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alle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omstandigheden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verantwoordelijk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voor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bescherming</a:t>
            </a:r>
            <a:r>
              <a:rPr lang="fr-FR" sz="2400" i="1" dirty="0" smtClean="0"/>
              <a:t> van de </a:t>
            </a:r>
            <a:r>
              <a:rPr lang="fr-FR" sz="2400" i="1" dirty="0" err="1" smtClean="0"/>
              <a:t>werknemers</a:t>
            </a:r>
            <a:r>
              <a:rPr lang="fr-FR" sz="2400" i="1" dirty="0" smtClean="0"/>
              <a:t>, de </a:t>
            </a:r>
            <a:r>
              <a:rPr lang="fr-FR" sz="2400" i="1" dirty="0" err="1" smtClean="0"/>
              <a:t>bevolking</a:t>
            </a:r>
            <a:r>
              <a:rPr lang="fr-FR" sz="2400" i="1" dirty="0" smtClean="0"/>
              <a:t> en het </a:t>
            </a:r>
            <a:r>
              <a:rPr lang="fr-FR" sz="2400" i="1" dirty="0" err="1" smtClean="0"/>
              <a:t>leefmilieu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tegen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gevaren</a:t>
            </a:r>
            <a:r>
              <a:rPr lang="fr-FR" sz="2400" i="1" dirty="0" smtClean="0"/>
              <a:t> of </a:t>
            </a:r>
            <a:r>
              <a:rPr lang="fr-FR" sz="2400" i="1" dirty="0" err="1" smtClean="0"/>
              <a:t>gezondheidsnadelen</a:t>
            </a:r>
            <a:r>
              <a:rPr lang="fr-FR" sz="2400" i="1" dirty="0" smtClean="0"/>
              <a:t> die </a:t>
            </a:r>
            <a:r>
              <a:rPr lang="fr-FR" sz="2400" i="1" dirty="0" err="1" smtClean="0"/>
              <a:t>kunnen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voortvloeien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uit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uitoefening</a:t>
            </a:r>
            <a:r>
              <a:rPr lang="fr-FR" sz="2400" i="1" dirty="0" smtClean="0"/>
              <a:t> van </a:t>
            </a:r>
            <a:r>
              <a:rPr lang="fr-FR" sz="2400" i="1" dirty="0" err="1" smtClean="0"/>
              <a:t>zijn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handeling</a:t>
            </a:r>
            <a:r>
              <a:rPr lang="fr-FR" sz="2400" i="1" dirty="0" smtClean="0"/>
              <a:t>. </a:t>
            </a:r>
            <a:r>
              <a:rPr lang="fr-FR" sz="2400" i="1" dirty="0" err="1" smtClean="0"/>
              <a:t>Deze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verantwoordelijkheid</a:t>
            </a:r>
            <a:r>
              <a:rPr lang="fr-FR" sz="2400" i="1" dirty="0" smtClean="0"/>
              <a:t> kan niet </a:t>
            </a:r>
            <a:r>
              <a:rPr lang="fr-FR" sz="2400" i="1" dirty="0" err="1" smtClean="0"/>
              <a:t>worden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gedelegeerd</a:t>
            </a:r>
            <a:r>
              <a:rPr lang="fr-FR" sz="2400" i="1" dirty="0" smtClean="0"/>
              <a:t>.</a:t>
            </a:r>
            <a:endParaRPr lang="fr-FR" sz="2400" i="1" dirty="0"/>
          </a:p>
          <a:p>
            <a:pPr marL="0" indent="0">
              <a:buNone/>
            </a:pPr>
            <a:r>
              <a:rPr lang="fr-FR" sz="2400" i="1" dirty="0"/>
              <a:t>…</a:t>
            </a:r>
          </a:p>
          <a:p>
            <a:pPr marL="0" indent="0">
              <a:buNone/>
            </a:pPr>
            <a:r>
              <a:rPr lang="fr-FR" sz="2400" i="1" dirty="0" smtClean="0"/>
              <a:t>De </a:t>
            </a:r>
            <a:r>
              <a:rPr lang="fr-FR" sz="2400" i="1" dirty="0" err="1" smtClean="0"/>
              <a:t>opdrachten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toegewezen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aan</a:t>
            </a:r>
            <a:r>
              <a:rPr lang="fr-FR" sz="2400" i="1" dirty="0" smtClean="0"/>
              <a:t> de </a:t>
            </a:r>
            <a:r>
              <a:rPr lang="fr-FR" sz="2400" i="1" dirty="0" err="1" smtClean="0"/>
              <a:t>dienst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voor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fysische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controle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doen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geen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afbreuk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aan</a:t>
            </a:r>
            <a:r>
              <a:rPr lang="fr-FR" sz="2400" i="1" dirty="0" smtClean="0"/>
              <a:t> het </a:t>
            </a:r>
            <a:r>
              <a:rPr lang="fr-FR" sz="2400" i="1" dirty="0" err="1" smtClean="0"/>
              <a:t>gezag</a:t>
            </a:r>
            <a:r>
              <a:rPr lang="fr-FR" sz="2400" i="1" dirty="0" smtClean="0"/>
              <a:t> en de </a:t>
            </a:r>
            <a:r>
              <a:rPr lang="fr-FR" sz="2400" i="1" dirty="0" err="1" smtClean="0"/>
              <a:t>verantwoordelijkheid</a:t>
            </a:r>
            <a:r>
              <a:rPr lang="fr-FR" sz="2400" i="1" dirty="0" smtClean="0"/>
              <a:t> van de </a:t>
            </a:r>
            <a:r>
              <a:rPr lang="fr-FR" sz="2400" i="1" dirty="0" err="1" smtClean="0"/>
              <a:t>vergunninghouder</a:t>
            </a:r>
            <a:r>
              <a:rPr lang="fr-FR" sz="2400" i="1" dirty="0" smtClean="0"/>
              <a:t>.</a:t>
            </a:r>
            <a:endParaRPr lang="fr-BE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5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6</a:t>
            </a:fld>
            <a:endParaRPr lang="fr-FR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nl-BE" dirty="0" smtClean="0"/>
              <a:t>Voornaamste wijzigingen van het Algemeen Reglement</a:t>
            </a:r>
            <a:endParaRPr lang="en-GB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nl-BE" dirty="0" smtClean="0"/>
              <a:t>Vergunningsaanvraag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21907"/>
          </a:xfrm>
        </p:spPr>
        <p:txBody>
          <a:bodyPr/>
          <a:lstStyle/>
          <a:p>
            <a:r>
              <a:rPr lang="fr-BE" sz="2400" dirty="0" err="1">
                <a:solidFill>
                  <a:srgbClr val="0000FF"/>
                </a:solidFill>
              </a:rPr>
              <a:t>K</a:t>
            </a:r>
            <a:r>
              <a:rPr lang="fr-BE" sz="2400" dirty="0" err="1" smtClean="0">
                <a:solidFill>
                  <a:srgbClr val="0000FF"/>
                </a:solidFill>
              </a:rPr>
              <a:t>lasse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>
                <a:solidFill>
                  <a:srgbClr val="0000FF"/>
                </a:solidFill>
              </a:rPr>
              <a:t>I (art. 6.3.1)</a:t>
            </a:r>
            <a:r>
              <a:rPr lang="fr-BE" sz="2400" dirty="0"/>
              <a:t>: </a:t>
            </a:r>
            <a:r>
              <a:rPr lang="fr-BE" sz="2400" dirty="0" err="1" smtClean="0">
                <a:solidFill>
                  <a:srgbClr val="C00000"/>
                </a:solidFill>
              </a:rPr>
              <a:t>veiligheidsevaluatie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  <a:r>
              <a:rPr lang="fr-BE" sz="2400" dirty="0" err="1" smtClean="0">
                <a:solidFill>
                  <a:srgbClr val="C00000"/>
                </a:solidFill>
              </a:rPr>
              <a:t>door</a:t>
            </a:r>
            <a:r>
              <a:rPr lang="fr-BE" sz="2400" dirty="0" smtClean="0">
                <a:solidFill>
                  <a:srgbClr val="C00000"/>
                </a:solidFill>
              </a:rPr>
              <a:t> FANC </a:t>
            </a:r>
            <a:br>
              <a:rPr lang="fr-BE" sz="2400" dirty="0" smtClean="0">
                <a:solidFill>
                  <a:srgbClr val="C00000"/>
                </a:solidFill>
              </a:rPr>
            </a:br>
            <a:r>
              <a:rPr lang="fr-BE" sz="2400" dirty="0" smtClean="0">
                <a:solidFill>
                  <a:srgbClr val="C00000"/>
                </a:solidFill>
              </a:rPr>
              <a:t>(-&gt; Bel V), </a:t>
            </a:r>
            <a:r>
              <a:rPr lang="fr-BE" sz="2400" dirty="0" err="1" smtClean="0"/>
              <a:t>beoordeling</a:t>
            </a:r>
            <a:r>
              <a:rPr lang="fr-BE" sz="2400" dirty="0" smtClean="0"/>
              <a:t> van de </a:t>
            </a:r>
            <a:r>
              <a:rPr lang="fr-BE" sz="2400" dirty="0" err="1" smtClean="0"/>
              <a:t>aanvraag</a:t>
            </a:r>
            <a:r>
              <a:rPr lang="fr-BE" sz="2400" dirty="0" smtClean="0"/>
              <a:t> </a:t>
            </a:r>
            <a:r>
              <a:rPr lang="fr-BE" sz="2400" dirty="0" err="1" smtClean="0"/>
              <a:t>door</a:t>
            </a:r>
            <a:r>
              <a:rPr lang="fr-BE" sz="2400" dirty="0" smtClean="0"/>
              <a:t> het FANC en </a:t>
            </a:r>
            <a:r>
              <a:rPr lang="fr-BE" sz="2400" dirty="0" err="1" smtClean="0"/>
              <a:t>verslag</a:t>
            </a:r>
            <a:r>
              <a:rPr lang="fr-BE" sz="2400" dirty="0" smtClean="0"/>
              <a:t> FANC </a:t>
            </a:r>
            <a:r>
              <a:rPr lang="fr-BE" sz="2400" dirty="0" err="1" smtClean="0"/>
              <a:t>verstuurd</a:t>
            </a:r>
            <a:r>
              <a:rPr lang="fr-BE" sz="2400" dirty="0" smtClean="0"/>
              <a:t> </a:t>
            </a:r>
            <a:r>
              <a:rPr lang="fr-BE" sz="2400" dirty="0" err="1" smtClean="0"/>
              <a:t>naar</a:t>
            </a:r>
            <a:r>
              <a:rPr lang="fr-BE" sz="2400" dirty="0" smtClean="0"/>
              <a:t> </a:t>
            </a:r>
            <a:r>
              <a:rPr lang="fr-BE" sz="2400" dirty="0" err="1" smtClean="0"/>
              <a:t>Wetenschappelijke</a:t>
            </a:r>
            <a:r>
              <a:rPr lang="fr-BE" sz="2400" dirty="0" smtClean="0"/>
              <a:t> </a:t>
            </a:r>
            <a:r>
              <a:rPr lang="fr-BE" sz="2400" dirty="0" err="1" smtClean="0"/>
              <a:t>Raad</a:t>
            </a:r>
            <a:r>
              <a:rPr lang="fr-BE" sz="2400" dirty="0" smtClean="0"/>
              <a:t>, </a:t>
            </a:r>
            <a:r>
              <a:rPr lang="fr-BE" sz="2400" dirty="0" err="1" smtClean="0"/>
              <a:t>vergunning</a:t>
            </a:r>
            <a:r>
              <a:rPr lang="fr-BE" sz="2400" dirty="0" smtClean="0"/>
              <a:t> </a:t>
            </a:r>
            <a:r>
              <a:rPr lang="fr-BE" sz="2400" dirty="0" err="1" smtClean="0"/>
              <a:t>door</a:t>
            </a:r>
            <a:r>
              <a:rPr lang="fr-BE" sz="2400" dirty="0" smtClean="0"/>
              <a:t> de Koning</a:t>
            </a:r>
            <a:endParaRPr lang="fr-BE" sz="2400" dirty="0">
              <a:solidFill>
                <a:srgbClr val="0000FF"/>
              </a:solidFill>
            </a:endParaRPr>
          </a:p>
          <a:p>
            <a:r>
              <a:rPr lang="fr-BE" sz="2400" dirty="0" err="1">
                <a:solidFill>
                  <a:srgbClr val="0000FF"/>
                </a:solidFill>
              </a:rPr>
              <a:t>K</a:t>
            </a:r>
            <a:r>
              <a:rPr lang="fr-BE" sz="2400" dirty="0" err="1" smtClean="0">
                <a:solidFill>
                  <a:srgbClr val="0000FF"/>
                </a:solidFill>
              </a:rPr>
              <a:t>lasse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>
                <a:solidFill>
                  <a:srgbClr val="0000FF"/>
                </a:solidFill>
              </a:rPr>
              <a:t>IIA (art 7.3.1) :</a:t>
            </a:r>
            <a:r>
              <a:rPr lang="fr-BE" sz="2400" dirty="0">
                <a:solidFill>
                  <a:srgbClr val="C00000"/>
                </a:solidFill>
              </a:rPr>
              <a:t> </a:t>
            </a:r>
            <a:r>
              <a:rPr lang="fr-BE" sz="2400" dirty="0" err="1" smtClean="0">
                <a:solidFill>
                  <a:srgbClr val="C00000"/>
                </a:solidFill>
              </a:rPr>
              <a:t>veiligheidsevaluatie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  <a:r>
              <a:rPr lang="fr-BE" sz="2400" dirty="0" err="1" smtClean="0">
                <a:solidFill>
                  <a:srgbClr val="C00000"/>
                </a:solidFill>
              </a:rPr>
              <a:t>door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  <a:r>
              <a:rPr lang="fr-BE" sz="2400" dirty="0">
                <a:solidFill>
                  <a:srgbClr val="C00000"/>
                </a:solidFill>
              </a:rPr>
              <a:t>FANC </a:t>
            </a:r>
            <a:br>
              <a:rPr lang="fr-BE" sz="2400" dirty="0">
                <a:solidFill>
                  <a:srgbClr val="C00000"/>
                </a:solidFill>
              </a:rPr>
            </a:br>
            <a:r>
              <a:rPr lang="fr-BE" sz="2400" dirty="0">
                <a:solidFill>
                  <a:srgbClr val="C00000"/>
                </a:solidFill>
              </a:rPr>
              <a:t>(-&gt; Bel V)</a:t>
            </a:r>
            <a:r>
              <a:rPr lang="fr-BE" sz="2400" dirty="0" smtClean="0"/>
              <a:t>, </a:t>
            </a:r>
            <a:r>
              <a:rPr lang="fr-BE" sz="2400" dirty="0" err="1" smtClean="0"/>
              <a:t>vergunning</a:t>
            </a:r>
            <a:r>
              <a:rPr lang="fr-BE" sz="2400" dirty="0" smtClean="0"/>
              <a:t> </a:t>
            </a:r>
            <a:r>
              <a:rPr lang="fr-BE" sz="2400" dirty="0" err="1" smtClean="0"/>
              <a:t>door</a:t>
            </a:r>
            <a:r>
              <a:rPr lang="fr-BE" sz="2400" dirty="0" smtClean="0"/>
              <a:t> FANC</a:t>
            </a:r>
            <a:endParaRPr lang="fr-BE" sz="2400" dirty="0"/>
          </a:p>
          <a:p>
            <a:endParaRPr lang="fr-BE" sz="2400" dirty="0"/>
          </a:p>
          <a:p>
            <a:r>
              <a:rPr lang="fr-BE" sz="2400" dirty="0" err="1" smtClean="0"/>
              <a:t>Klasses</a:t>
            </a:r>
            <a:r>
              <a:rPr lang="fr-BE" sz="2400" dirty="0" smtClean="0"/>
              <a:t> </a:t>
            </a:r>
            <a:r>
              <a:rPr lang="fr-BE" sz="2400" dirty="0"/>
              <a:t>I, II, III : </a:t>
            </a:r>
            <a:r>
              <a:rPr lang="fr-BE" sz="2400" dirty="0" smtClean="0"/>
              <a:t>de </a:t>
            </a:r>
            <a:r>
              <a:rPr lang="fr-BE" sz="2400" dirty="0" err="1" smtClean="0"/>
              <a:t>vergunningsaanvraag</a:t>
            </a:r>
            <a:r>
              <a:rPr lang="fr-BE" sz="2400" dirty="0" smtClean="0"/>
              <a:t> </a:t>
            </a:r>
            <a:r>
              <a:rPr lang="fr-BE" sz="2400" dirty="0" err="1" smtClean="0"/>
              <a:t>is</a:t>
            </a:r>
            <a:r>
              <a:rPr lang="fr-BE" sz="2400" dirty="0" smtClean="0"/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onderzocht</a:t>
            </a:r>
            <a:r>
              <a:rPr lang="fr-BE" sz="2400" dirty="0" smtClean="0">
                <a:solidFill>
                  <a:srgbClr val="0000FF"/>
                </a:solidFill>
              </a:rPr>
              <a:t> en </a:t>
            </a:r>
            <a:r>
              <a:rPr lang="fr-BE" sz="2400" dirty="0" err="1" smtClean="0">
                <a:solidFill>
                  <a:srgbClr val="0000FF"/>
                </a:solidFill>
              </a:rPr>
              <a:t>goedgekeurd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door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een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erkend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deskundige</a:t>
            </a:r>
            <a:r>
              <a:rPr lang="fr-BE" sz="2400" dirty="0" smtClean="0"/>
              <a:t> (</a:t>
            </a:r>
            <a:r>
              <a:rPr lang="fr-BE" sz="2400" dirty="0" err="1" smtClean="0"/>
              <a:t>eventueel</a:t>
            </a:r>
            <a:r>
              <a:rPr lang="fr-BE" sz="2400" dirty="0" smtClean="0"/>
              <a:t> van </a:t>
            </a:r>
            <a:r>
              <a:rPr lang="fr-BE" sz="2400" dirty="0" err="1" smtClean="0"/>
              <a:t>een</a:t>
            </a:r>
            <a:r>
              <a:rPr lang="fr-BE" sz="2400" dirty="0" smtClean="0"/>
              <a:t> EI </a:t>
            </a:r>
            <a:r>
              <a:rPr lang="fr-BE" sz="2400" dirty="0" err="1" smtClean="0"/>
              <a:t>voor</a:t>
            </a:r>
            <a:r>
              <a:rPr lang="fr-BE" sz="2400" dirty="0" smtClean="0"/>
              <a:t> </a:t>
            </a:r>
            <a:r>
              <a:rPr lang="fr-BE" sz="2400" dirty="0" err="1" smtClean="0"/>
              <a:t>klasse</a:t>
            </a:r>
            <a:r>
              <a:rPr lang="fr-BE" sz="2400" dirty="0" smtClean="0"/>
              <a:t> II-III)</a:t>
            </a:r>
            <a:endParaRPr lang="fr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7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6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nl-BE" dirty="0"/>
              <a:t>Art. 6.9, 15 &amp; 15/1 : </a:t>
            </a:r>
            <a:r>
              <a:rPr lang="nl-BE" dirty="0" smtClean="0"/>
              <a:t>Oplevering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21907"/>
          </a:xfrm>
        </p:spPr>
        <p:txBody>
          <a:bodyPr/>
          <a:lstStyle/>
          <a:p>
            <a:r>
              <a:rPr lang="fr-BE" sz="2400" dirty="0" smtClean="0">
                <a:solidFill>
                  <a:srgbClr val="0000FF"/>
                </a:solidFill>
              </a:rPr>
              <a:t>Art</a:t>
            </a:r>
            <a:r>
              <a:rPr lang="fr-BE" sz="2400" dirty="0">
                <a:solidFill>
                  <a:srgbClr val="0000FF"/>
                </a:solidFill>
              </a:rPr>
              <a:t>. 23 : </a:t>
            </a:r>
            <a:r>
              <a:rPr lang="fr-BE" sz="2400" dirty="0" err="1" smtClean="0">
                <a:solidFill>
                  <a:srgbClr val="0000FF"/>
                </a:solidFill>
              </a:rPr>
              <a:t>goedkeuring</a:t>
            </a:r>
            <a:r>
              <a:rPr lang="fr-BE" sz="2400" dirty="0" smtClean="0">
                <a:solidFill>
                  <a:srgbClr val="0000FF"/>
                </a:solidFill>
              </a:rPr>
              <a:t> van </a:t>
            </a:r>
            <a:r>
              <a:rPr lang="fr-BE" sz="2400" u="sng" dirty="0" err="1" smtClean="0">
                <a:solidFill>
                  <a:srgbClr val="0000FF"/>
                </a:solidFill>
              </a:rPr>
              <a:t>projecten</a:t>
            </a:r>
            <a:r>
              <a:rPr lang="fr-BE" sz="2400" u="sng" dirty="0" smtClean="0">
                <a:solidFill>
                  <a:srgbClr val="0000FF"/>
                </a:solidFill>
              </a:rPr>
              <a:t> en </a:t>
            </a:r>
            <a:r>
              <a:rPr lang="fr-BE" sz="2400" u="sng" dirty="0" err="1" smtClean="0">
                <a:solidFill>
                  <a:srgbClr val="0000FF"/>
                </a:solidFill>
              </a:rPr>
              <a:t>oplevering</a:t>
            </a:r>
            <a:r>
              <a:rPr lang="fr-BE" sz="2400" u="sng" dirty="0" smtClean="0">
                <a:solidFill>
                  <a:srgbClr val="0000FF"/>
                </a:solidFill>
              </a:rPr>
              <a:t> </a:t>
            </a:r>
            <a:r>
              <a:rPr lang="fr-BE" sz="2400" dirty="0" smtClean="0"/>
              <a:t>van </a:t>
            </a:r>
            <a:r>
              <a:rPr lang="fr-BE" sz="2400" dirty="0" err="1" smtClean="0"/>
              <a:t>nieuwe</a:t>
            </a:r>
            <a:r>
              <a:rPr lang="fr-BE" sz="2400" dirty="0" smtClean="0"/>
              <a:t> </a:t>
            </a:r>
            <a:r>
              <a:rPr lang="fr-BE" sz="2400" dirty="0" err="1" smtClean="0"/>
              <a:t>installaties</a:t>
            </a:r>
            <a:r>
              <a:rPr lang="fr-BE" sz="2400" dirty="0" smtClean="0"/>
              <a:t> </a:t>
            </a:r>
            <a:r>
              <a:rPr lang="fr-BE" sz="2400" dirty="0" err="1" smtClean="0"/>
              <a:t>door</a:t>
            </a:r>
            <a:r>
              <a:rPr lang="fr-BE" sz="2400" dirty="0" smtClean="0"/>
              <a:t> </a:t>
            </a:r>
            <a:r>
              <a:rPr lang="fr-BE" sz="2400" b="1" dirty="0" err="1" smtClean="0"/>
              <a:t>erkend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deskundige</a:t>
            </a:r>
            <a:endParaRPr lang="fr-BE" sz="2400" b="1" dirty="0"/>
          </a:p>
          <a:p>
            <a:r>
              <a:rPr lang="fr-BE" sz="2400" dirty="0" err="1" smtClean="0">
                <a:solidFill>
                  <a:srgbClr val="0000FF"/>
                </a:solidFill>
              </a:rPr>
              <a:t>Oplevering</a:t>
            </a:r>
            <a:r>
              <a:rPr lang="fr-BE" sz="2400" dirty="0" smtClean="0">
                <a:solidFill>
                  <a:srgbClr val="0000FF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klasse</a:t>
            </a:r>
            <a:r>
              <a:rPr lang="fr-BE" sz="2400" dirty="0" smtClean="0">
                <a:solidFill>
                  <a:srgbClr val="0000FF"/>
                </a:solidFill>
              </a:rPr>
              <a:t> I (art. 6,9): </a:t>
            </a:r>
            <a:r>
              <a:rPr lang="fr-BE" sz="2400" dirty="0" err="1" smtClean="0">
                <a:solidFill>
                  <a:srgbClr val="C00000"/>
                </a:solidFill>
              </a:rPr>
              <a:t>veiligheidsevaluatie</a:t>
            </a:r>
            <a:r>
              <a:rPr lang="fr-BE" sz="2400" dirty="0" smtClean="0">
                <a:solidFill>
                  <a:srgbClr val="C00000"/>
                </a:solidFill>
              </a:rPr>
              <a:t> </a:t>
            </a:r>
            <a:r>
              <a:rPr lang="fr-BE" sz="2400" dirty="0" err="1" smtClean="0">
                <a:solidFill>
                  <a:srgbClr val="C00000"/>
                </a:solidFill>
              </a:rPr>
              <a:t>door</a:t>
            </a:r>
            <a:r>
              <a:rPr lang="fr-BE" sz="2400" dirty="0" smtClean="0">
                <a:solidFill>
                  <a:srgbClr val="C00000"/>
                </a:solidFill>
              </a:rPr>
              <a:t> FANC (-&gt;Bel V), </a:t>
            </a:r>
            <a:r>
              <a:rPr lang="fr-BE" sz="2400" dirty="0" err="1" smtClean="0"/>
              <a:t>formele</a:t>
            </a:r>
            <a:r>
              <a:rPr lang="fr-BE" sz="2400" dirty="0" smtClean="0"/>
              <a:t> </a:t>
            </a:r>
            <a:r>
              <a:rPr lang="fr-BE" sz="2400" dirty="0" err="1" smtClean="0"/>
              <a:t>bevestiging</a:t>
            </a:r>
            <a:r>
              <a:rPr lang="fr-BE" sz="2400" dirty="0" smtClean="0"/>
              <a:t> van de </a:t>
            </a:r>
            <a:r>
              <a:rPr lang="fr-BE" sz="2400" dirty="0" err="1" smtClean="0"/>
              <a:t>vergunning</a:t>
            </a:r>
            <a:r>
              <a:rPr lang="fr-BE" sz="2400" dirty="0" smtClean="0"/>
              <a:t> </a:t>
            </a:r>
            <a:r>
              <a:rPr lang="fr-BE" sz="2400" dirty="0" err="1" smtClean="0"/>
              <a:t>door</a:t>
            </a:r>
            <a:r>
              <a:rPr lang="fr-BE" sz="2400" dirty="0" smtClean="0"/>
              <a:t> de </a:t>
            </a:r>
            <a:r>
              <a:rPr lang="fr-BE" sz="2400" dirty="0" smtClean="0">
                <a:solidFill>
                  <a:srgbClr val="0000FF"/>
                </a:solidFill>
              </a:rPr>
              <a:t>Koning</a:t>
            </a:r>
            <a:endParaRPr lang="fr-BE" sz="2400" dirty="0">
              <a:solidFill>
                <a:srgbClr val="0000FF"/>
              </a:solidFill>
            </a:endParaRPr>
          </a:p>
          <a:p>
            <a:r>
              <a:rPr lang="fr-BE" sz="2400" dirty="0" err="1" smtClean="0">
                <a:solidFill>
                  <a:srgbClr val="0000FF"/>
                </a:solidFill>
              </a:rPr>
              <a:t>Oplevering</a:t>
            </a:r>
            <a:r>
              <a:rPr lang="fr-BE" sz="2400" dirty="0" smtClean="0">
                <a:solidFill>
                  <a:srgbClr val="0000FF"/>
                </a:solidFill>
              </a:rPr>
              <a:t> kl</a:t>
            </a:r>
            <a:r>
              <a:rPr lang="fr-BE" sz="2400" dirty="0">
                <a:solidFill>
                  <a:srgbClr val="0000FF"/>
                </a:solidFill>
              </a:rPr>
              <a:t>. IIA (art. 15/1)</a:t>
            </a:r>
            <a:r>
              <a:rPr lang="fr-BE" sz="2400" dirty="0"/>
              <a:t>: </a:t>
            </a:r>
            <a:r>
              <a:rPr lang="fr-BE" sz="2400" dirty="0" err="1">
                <a:solidFill>
                  <a:srgbClr val="C00000"/>
                </a:solidFill>
              </a:rPr>
              <a:t>veiligheidsevaluatie</a:t>
            </a:r>
            <a:r>
              <a:rPr lang="fr-BE" sz="2400" dirty="0">
                <a:solidFill>
                  <a:srgbClr val="C00000"/>
                </a:solidFill>
              </a:rPr>
              <a:t> </a:t>
            </a:r>
            <a:r>
              <a:rPr lang="fr-BE" sz="2400" dirty="0" err="1">
                <a:solidFill>
                  <a:srgbClr val="C00000"/>
                </a:solidFill>
              </a:rPr>
              <a:t>door</a:t>
            </a:r>
            <a:r>
              <a:rPr lang="fr-BE" sz="2400" dirty="0">
                <a:solidFill>
                  <a:srgbClr val="C00000"/>
                </a:solidFill>
              </a:rPr>
              <a:t> FANC (-&gt;Bel V</a:t>
            </a:r>
            <a:r>
              <a:rPr lang="fr-BE" sz="2400" dirty="0" smtClean="0">
                <a:solidFill>
                  <a:srgbClr val="C00000"/>
                </a:solidFill>
              </a:rPr>
              <a:t>)</a:t>
            </a:r>
            <a:r>
              <a:rPr lang="fr-BE" sz="2400" dirty="0" smtClean="0"/>
              <a:t>, </a:t>
            </a:r>
            <a:r>
              <a:rPr lang="fr-BE" sz="2400" dirty="0" err="1"/>
              <a:t>formele</a:t>
            </a:r>
            <a:r>
              <a:rPr lang="fr-BE" sz="2400" dirty="0"/>
              <a:t> </a:t>
            </a:r>
            <a:r>
              <a:rPr lang="fr-BE" sz="2400" dirty="0" err="1"/>
              <a:t>bevestiging</a:t>
            </a:r>
            <a:r>
              <a:rPr lang="fr-BE" sz="2400" dirty="0"/>
              <a:t> van de </a:t>
            </a:r>
            <a:r>
              <a:rPr lang="fr-BE" sz="2400" dirty="0" err="1"/>
              <a:t>vergunning</a:t>
            </a:r>
            <a:r>
              <a:rPr lang="fr-BE" sz="2400" dirty="0"/>
              <a:t> </a:t>
            </a:r>
            <a:r>
              <a:rPr lang="fr-BE" sz="2400" dirty="0" err="1"/>
              <a:t>door</a:t>
            </a:r>
            <a:r>
              <a:rPr lang="fr-BE" sz="2400" dirty="0"/>
              <a:t> </a:t>
            </a:r>
            <a:r>
              <a:rPr lang="fr-BE" sz="2400" dirty="0" smtClean="0">
                <a:solidFill>
                  <a:srgbClr val="0000FF"/>
                </a:solidFill>
              </a:rPr>
              <a:t>FANC</a:t>
            </a:r>
            <a:endParaRPr lang="fr-BE" sz="2400" dirty="0">
              <a:solidFill>
                <a:srgbClr val="0000FF"/>
              </a:solidFill>
            </a:endParaRPr>
          </a:p>
          <a:p>
            <a:r>
              <a:rPr lang="fr-BE" sz="2400" dirty="0" err="1" smtClean="0">
                <a:solidFill>
                  <a:srgbClr val="0000FF"/>
                </a:solidFill>
              </a:rPr>
              <a:t>Oplevering</a:t>
            </a:r>
            <a:r>
              <a:rPr lang="fr-BE" sz="2400" dirty="0" smtClean="0">
                <a:solidFill>
                  <a:srgbClr val="0000FF"/>
                </a:solidFill>
              </a:rPr>
              <a:t> kl II(</a:t>
            </a:r>
            <a:r>
              <a:rPr lang="fr-BE" sz="2400" dirty="0" err="1" smtClean="0">
                <a:solidFill>
                  <a:srgbClr val="0000FF"/>
                </a:solidFill>
              </a:rPr>
              <a:t>andere</a:t>
            </a:r>
            <a:r>
              <a:rPr lang="fr-BE" sz="2400" dirty="0" smtClean="0">
                <a:solidFill>
                  <a:srgbClr val="0000FF"/>
                </a:solidFill>
              </a:rPr>
              <a:t>) en III (art</a:t>
            </a:r>
            <a:r>
              <a:rPr lang="fr-BE" sz="2400" dirty="0">
                <a:solidFill>
                  <a:srgbClr val="0000FF"/>
                </a:solidFill>
              </a:rPr>
              <a:t>. 15) </a:t>
            </a:r>
            <a:r>
              <a:rPr lang="fr-BE" sz="2400" dirty="0"/>
              <a:t>: </a:t>
            </a:r>
            <a:r>
              <a:rPr lang="fr-BE" sz="2400" dirty="0" err="1" smtClean="0"/>
              <a:t>Goedkeuring</a:t>
            </a:r>
            <a:r>
              <a:rPr lang="fr-BE" sz="2400" dirty="0" smtClean="0"/>
              <a:t> </a:t>
            </a:r>
            <a:r>
              <a:rPr lang="fr-BE" sz="2400" dirty="0" err="1" smtClean="0"/>
              <a:t>erkend</a:t>
            </a:r>
            <a:r>
              <a:rPr lang="fr-BE" sz="2400" dirty="0" smtClean="0"/>
              <a:t> </a:t>
            </a:r>
            <a:r>
              <a:rPr lang="fr-BE" sz="2400" dirty="0" err="1" smtClean="0"/>
              <a:t>deskundige</a:t>
            </a:r>
            <a:r>
              <a:rPr lang="fr-BE" sz="2400" dirty="0" smtClean="0"/>
              <a:t> (</a:t>
            </a:r>
            <a:r>
              <a:rPr lang="fr-BE" sz="2400" dirty="0" err="1" smtClean="0"/>
              <a:t>vereenvoudiging</a:t>
            </a:r>
            <a:r>
              <a:rPr lang="fr-BE" sz="2400" dirty="0" smtClean="0"/>
              <a:t>)</a:t>
            </a:r>
            <a:endParaRPr lang="fr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8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1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63272" cy="1143000"/>
          </a:xfrm>
        </p:spPr>
        <p:txBody>
          <a:bodyPr/>
          <a:lstStyle/>
          <a:p>
            <a:r>
              <a:rPr lang="en-GB" dirty="0"/>
              <a:t>Art. 23 : </a:t>
            </a:r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Controle</a:t>
            </a:r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AC8B-BC76-4CE0-8CA3-89E3FAA08CA1}" type="slidenum">
              <a:rPr lang="fr-FR" altLang="en-US" smtClean="0"/>
              <a:pPr/>
              <a:t>9</a:t>
            </a:fld>
            <a:endParaRPr lang="fr-FR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5760194" cy="476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en-US" sz="1200" b="1" dirty="0" smtClean="0">
                <a:solidFill>
                  <a:srgbClr val="FFFFFF"/>
                </a:solidFill>
              </a:rPr>
              <a:t>Révision du contrôle physique Cl. </a:t>
            </a:r>
            <a:r>
              <a:rPr lang="fr-FR" altLang="en-US" sz="1200" dirty="0" smtClean="0">
                <a:solidFill>
                  <a:srgbClr val="FFFFFF"/>
                </a:solidFill>
              </a:rPr>
              <a:t>I </a:t>
            </a:r>
            <a:r>
              <a:rPr lang="fr-FR" altLang="en-US" sz="1200" dirty="0">
                <a:solidFill>
                  <a:srgbClr val="FFFFFF"/>
                </a:solidFill>
              </a:rPr>
              <a:t>– 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mars 2019</a:t>
            </a:r>
            <a:br>
              <a:rPr lang="fr-FR" altLang="en-US" sz="1200" b="1" dirty="0" smtClean="0">
                <a:solidFill>
                  <a:srgbClr val="FFFFFF"/>
                </a:solidFill>
              </a:rPr>
            </a:br>
            <a:r>
              <a:rPr lang="fr-FR" altLang="en-US" sz="1200" dirty="0" err="1" smtClean="0">
                <a:solidFill>
                  <a:srgbClr val="FFFFFF"/>
                </a:solidFill>
              </a:rPr>
              <a:t>H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erziening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fysische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contrôle  Kl. </a:t>
            </a:r>
            <a:r>
              <a:rPr lang="fr-FR" altLang="en-US" sz="1200" dirty="0">
                <a:solidFill>
                  <a:srgbClr val="FFFFFF"/>
                </a:solidFill>
              </a:rPr>
              <a:t>I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– </a:t>
            </a:r>
            <a:r>
              <a:rPr lang="fr-FR" altLang="en-US" sz="1200" b="1" dirty="0" err="1" smtClean="0">
                <a:solidFill>
                  <a:srgbClr val="FFFFFF"/>
                </a:solidFill>
              </a:rPr>
              <a:t>maart</a:t>
            </a:r>
            <a:r>
              <a:rPr lang="fr-FR" altLang="en-US" sz="1200" b="1" dirty="0" smtClean="0">
                <a:solidFill>
                  <a:srgbClr val="FFFFFF"/>
                </a:solidFill>
              </a:rPr>
              <a:t> 2019</a:t>
            </a:r>
            <a:endParaRPr lang="fr-FR" alt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41292"/>
      </p:ext>
    </p:extLst>
  </p:cSld>
  <p:clrMapOvr>
    <a:masterClrMapping/>
  </p:clrMapOvr>
</p:sld>
</file>

<file path=ppt/theme/theme1.xml><?xml version="1.0" encoding="utf-8"?>
<a:theme xmlns:a="http://schemas.openxmlformats.org/drawingml/2006/main" name="FANC_presentation_EN">
  <a:themeElements>
    <a:clrScheme name="draft_present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raft_presentation_templat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draft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9DC09E72C59848AE62461F71048C18" ma:contentTypeVersion="0" ma:contentTypeDescription="Create a new document." ma:contentTypeScope="" ma:versionID="48ec3e156e0f47ee1a00f4039ae2ac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AB0454-D838-45D9-B977-1D4EF740DB6A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557F586-15F6-411F-BFB6-7FD08E2795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8AAA28-5EF1-470A-8D60-EDDC49C0D8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FANC_presentation_EN</Template>
  <TotalTime>8187</TotalTime>
  <Words>2352</Words>
  <Application>Microsoft Office PowerPoint</Application>
  <PresentationFormat>On-screen Show (4:3)</PresentationFormat>
  <Paragraphs>417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FANC_presentation_EN</vt:lpstr>
      <vt:lpstr>PowerPoint Presentation</vt:lpstr>
      <vt:lpstr>Ter herinnering: Waarom? </vt:lpstr>
      <vt:lpstr>Wijziging van de Wet van 1994: Wet van 7/5/2017</vt:lpstr>
      <vt:lpstr>Wijziging (1)</vt:lpstr>
      <vt:lpstr>Wijziging (2)</vt:lpstr>
      <vt:lpstr>Voornaamste wijzigingen van het Algemeen Reglement</vt:lpstr>
      <vt:lpstr>Vergunningsaanvraag</vt:lpstr>
      <vt:lpstr>Art. 6.9, 15 &amp; 15/1 : Oplevering</vt:lpstr>
      <vt:lpstr>Art. 23 : Fysische Controle </vt:lpstr>
      <vt:lpstr>Art. 23 : Fysische Controle </vt:lpstr>
      <vt:lpstr>Art. 23 : Nieuw concept DFC</vt:lpstr>
      <vt:lpstr>Gemeenschappelijke dienst voor fysische controle</vt:lpstr>
      <vt:lpstr>Art 23.1.2   </vt:lpstr>
      <vt:lpstr>Art. 23 : Nieuw concept DFC</vt:lpstr>
      <vt:lpstr>PowerPoint Presentation</vt:lpstr>
      <vt:lpstr>Klasse 1 meerdere technische eenheden</vt:lpstr>
      <vt:lpstr>Taken fysische controle Art 23.1.5</vt:lpstr>
      <vt:lpstr>Taken fysische controle Art 23.1.5</vt:lpstr>
      <vt:lpstr>Taken fysische controle Art 23.1.5</vt:lpstr>
      <vt:lpstr>Beheer :  Register fysische controle</vt:lpstr>
      <vt:lpstr>Beheer</vt:lpstr>
      <vt:lpstr>Art 73  : Erkende deskundigen  </vt:lpstr>
      <vt:lpstr>Erkende deskundigen : Art 73  </vt:lpstr>
      <vt:lpstr>Erkende deskundigen : Art 73 (2)   </vt:lpstr>
      <vt:lpstr>Erkende deskundigen : Art 73 (3)</vt:lpstr>
      <vt:lpstr>PowerPoint Presentation</vt:lpstr>
      <vt:lpstr>Technisch reglement:  Fysieke inventaris</vt:lpstr>
      <vt:lpstr>Inhoud</vt:lpstr>
      <vt:lpstr>Fysieke inventaris: overdracht</vt:lpstr>
      <vt:lpstr>Overgangsbepalingen</vt:lpstr>
      <vt:lpstr>Overgangsbepalingen</vt:lpstr>
      <vt:lpstr>Overgangsbepalingen erkenningen art 73 &amp; 74</vt:lpstr>
      <vt:lpstr>Overige bepalingen</vt:lpstr>
      <vt:lpstr>Wettelijk en regelgevend kader m.b.t. Bel V: art. 38 ARBIS</vt:lpstr>
      <vt:lpstr>Aanpassing FANC Wet –  art 14ter (7/5/17)</vt:lpstr>
      <vt:lpstr>Wet van 15 april  1994 : delegeringsmechanisme</vt:lpstr>
      <vt:lpstr>Opdrachten die aan Bel V toege-wezen kunnen worden  (art. 38.1)</vt:lpstr>
      <vt:lpstr>Plan van controles en veiligheidsevaluaties </vt:lpstr>
      <vt:lpstr>Plan van controles en veiligheidsevaluaties </vt:lpstr>
      <vt:lpstr>Uitvoeringsmodaliteiten voor de toevertrouwde opdrachten (art 38.2) (1)</vt:lpstr>
      <vt:lpstr>Uitvoeringsmodaliteiten voor de toevertrouwde opdrachten (art 38.2) (2)</vt:lpstr>
      <vt:lpstr>Toezicht van het FANC op Bel V </vt:lpstr>
      <vt:lpstr>Operationele toezicht :  art. 38.3 </vt:lpstr>
      <vt:lpstr>Operationele toezicht :  art. 38.3 (2)</vt:lpstr>
      <vt:lpstr>Financiering van Bel V </vt:lpstr>
      <vt:lpstr>Financement de Bel V (art. 38.4)</vt:lpstr>
      <vt:lpstr>Dank u voor uw aandacht</vt:lpstr>
    </vt:vector>
  </TitlesOfParts>
  <Company>FANC-AFCN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“RPO”</dc:title>
  <dc:creator>MALDAGUE Thierry</dc:creator>
  <cp:lastModifiedBy>BILLIET Catherine</cp:lastModifiedBy>
  <cp:revision>656</cp:revision>
  <cp:lastPrinted>2019-03-19T08:23:33Z</cp:lastPrinted>
  <dcterms:created xsi:type="dcterms:W3CDTF">2015-04-07T13:28:20Z</dcterms:created>
  <dcterms:modified xsi:type="dcterms:W3CDTF">2019-03-21T11:07:27Z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0x010100EA9DC09E72C59848AE62461F71048C18</vt:lpwstr>
  </property>
</Properties>
</file>